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65"/>
  </p:notesMasterIdLst>
  <p:sldIdLst>
    <p:sldId id="257" r:id="rId2"/>
    <p:sldId id="450" r:id="rId3"/>
    <p:sldId id="469" r:id="rId4"/>
    <p:sldId id="452" r:id="rId5"/>
    <p:sldId id="454" r:id="rId6"/>
    <p:sldId id="456" r:id="rId7"/>
    <p:sldId id="457" r:id="rId8"/>
    <p:sldId id="458" r:id="rId9"/>
    <p:sldId id="459" r:id="rId10"/>
    <p:sldId id="460" r:id="rId11"/>
    <p:sldId id="461" r:id="rId12"/>
    <p:sldId id="462" r:id="rId13"/>
    <p:sldId id="463" r:id="rId14"/>
    <p:sldId id="464" r:id="rId15"/>
    <p:sldId id="466" r:id="rId16"/>
    <p:sldId id="467" r:id="rId17"/>
    <p:sldId id="470" r:id="rId18"/>
    <p:sldId id="468" r:id="rId19"/>
    <p:sldId id="279" r:id="rId20"/>
    <p:sldId id="261" r:id="rId21"/>
    <p:sldId id="375" r:id="rId22"/>
    <p:sldId id="376" r:id="rId23"/>
    <p:sldId id="377" r:id="rId24"/>
    <p:sldId id="388" r:id="rId25"/>
    <p:sldId id="379" r:id="rId26"/>
    <p:sldId id="437" r:id="rId27"/>
    <p:sldId id="438" r:id="rId28"/>
    <p:sldId id="439" r:id="rId29"/>
    <p:sldId id="440" r:id="rId30"/>
    <p:sldId id="441" r:id="rId31"/>
    <p:sldId id="471" r:id="rId32"/>
    <p:sldId id="380" r:id="rId33"/>
    <p:sldId id="381" r:id="rId34"/>
    <p:sldId id="389" r:id="rId35"/>
    <p:sldId id="391" r:id="rId36"/>
    <p:sldId id="392" r:id="rId37"/>
    <p:sldId id="393" r:id="rId38"/>
    <p:sldId id="305" r:id="rId39"/>
    <p:sldId id="306" r:id="rId40"/>
    <p:sldId id="309" r:id="rId41"/>
    <p:sldId id="321" r:id="rId42"/>
    <p:sldId id="322" r:id="rId43"/>
    <p:sldId id="307" r:id="rId44"/>
    <p:sldId id="319" r:id="rId45"/>
    <p:sldId id="320" r:id="rId46"/>
    <p:sldId id="312" r:id="rId47"/>
    <p:sldId id="333" r:id="rId48"/>
    <p:sldId id="334" r:id="rId49"/>
    <p:sldId id="317" r:id="rId50"/>
    <p:sldId id="347" r:id="rId51"/>
    <p:sldId id="348" r:id="rId52"/>
    <p:sldId id="349" r:id="rId53"/>
    <p:sldId id="356" r:id="rId54"/>
    <p:sldId id="358" r:id="rId55"/>
    <p:sldId id="337" r:id="rId56"/>
    <p:sldId id="359" r:id="rId57"/>
    <p:sldId id="361" r:id="rId58"/>
    <p:sldId id="362" r:id="rId59"/>
    <p:sldId id="363" r:id="rId60"/>
    <p:sldId id="365" r:id="rId61"/>
    <p:sldId id="303" r:id="rId62"/>
    <p:sldId id="446" r:id="rId63"/>
    <p:sldId id="30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28"/>
    <p:restoredTop sz="96691" autoAdjust="0"/>
  </p:normalViewPr>
  <p:slideViewPr>
    <p:cSldViewPr snapToGrid="0" snapToObjects="1">
      <p:cViewPr>
        <p:scale>
          <a:sx n="80" d="100"/>
          <a:sy n="80" d="100"/>
        </p:scale>
        <p:origin x="752"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C8DD-156D-9F42-B446-D3FFDADAB84B}" type="doc">
      <dgm:prSet loTypeId="urn:microsoft.com/office/officeart/2005/8/layout/vProcess5" loCatId="" qsTypeId="urn:microsoft.com/office/officeart/2005/8/quickstyle/simple4" qsCatId="simple" csTypeId="urn:microsoft.com/office/officeart/2005/8/colors/accent1_2" csCatId="accent1" phldr="1"/>
      <dgm:spPr/>
    </dgm:pt>
    <dgm:pt modelId="{8A265403-4C46-884C-A615-192EADE340A2}">
      <dgm:prSet phldrT="[Text]"/>
      <dgm:spPr/>
      <dgm:t>
        <a:bodyPr/>
        <a:lstStyle/>
        <a:p>
          <a:r>
            <a:rPr lang="en-US" dirty="0" smtClean="0"/>
            <a:t>1. Create Inventory of Data Sources</a:t>
          </a:r>
          <a:endParaRPr lang="en-US" dirty="0"/>
        </a:p>
      </dgm:t>
    </dgm:pt>
    <dgm:pt modelId="{D692CCDF-E59A-D341-B736-DC08151D8CC3}" type="parTrans" cxnId="{67ECFF06-A44C-344D-8D4B-D6B2556173C0}">
      <dgm:prSet/>
      <dgm:spPr/>
      <dgm:t>
        <a:bodyPr/>
        <a:lstStyle/>
        <a:p>
          <a:endParaRPr lang="en-US"/>
        </a:p>
      </dgm:t>
    </dgm:pt>
    <dgm:pt modelId="{DF66BBD5-F997-1B48-9BC6-3DC5A01BE7BA}" type="sibTrans" cxnId="{67ECFF06-A44C-344D-8D4B-D6B2556173C0}">
      <dgm:prSet/>
      <dgm:spPr/>
      <dgm:t>
        <a:bodyPr/>
        <a:lstStyle/>
        <a:p>
          <a:endParaRPr lang="en-US"/>
        </a:p>
      </dgm:t>
    </dgm:pt>
    <dgm:pt modelId="{8D5F7DFE-2923-8C46-B838-865ECFD2CB9B}">
      <dgm:prSet phldrT="[Text]"/>
      <dgm:spPr/>
      <dgm:t>
        <a:bodyPr/>
        <a:lstStyle/>
        <a:p>
          <a:r>
            <a:rPr lang="en-US" dirty="0" smtClean="0"/>
            <a:t>2. Analyze Trends and Patterns</a:t>
          </a:r>
          <a:endParaRPr lang="en-US" dirty="0"/>
        </a:p>
      </dgm:t>
    </dgm:pt>
    <dgm:pt modelId="{65FD5726-5FF3-0E41-B919-E030BC4E8D95}" type="parTrans" cxnId="{02078462-3B45-894D-BD5F-F95E63CDC758}">
      <dgm:prSet/>
      <dgm:spPr/>
      <dgm:t>
        <a:bodyPr/>
        <a:lstStyle/>
        <a:p>
          <a:endParaRPr lang="en-US"/>
        </a:p>
      </dgm:t>
    </dgm:pt>
    <dgm:pt modelId="{CA296B0F-FF98-C241-83D8-2CDB2D552554}" type="sibTrans" cxnId="{02078462-3B45-894D-BD5F-F95E63CDC758}">
      <dgm:prSet/>
      <dgm:spPr/>
      <dgm:t>
        <a:bodyPr/>
        <a:lstStyle/>
        <a:p>
          <a:endParaRPr lang="en-US"/>
        </a:p>
      </dgm:t>
    </dgm:pt>
    <dgm:pt modelId="{A624C2D7-313C-1145-B287-A9D05B8922DF}">
      <dgm:prSet phldrT="[Text]"/>
      <dgm:spPr/>
      <dgm:t>
        <a:bodyPr/>
        <a:lstStyle/>
        <a:p>
          <a:r>
            <a:rPr lang="en-US" dirty="0" smtClean="0"/>
            <a:t>3. Identify the Problem Area</a:t>
          </a:r>
        </a:p>
      </dgm:t>
    </dgm:pt>
    <dgm:pt modelId="{E848FA60-79BE-FB4B-9C21-70136CDF049A}" type="parTrans" cxnId="{64C678D7-5C1A-924F-B1C9-E38AEDEC8D23}">
      <dgm:prSet/>
      <dgm:spPr/>
      <dgm:t>
        <a:bodyPr/>
        <a:lstStyle/>
        <a:p>
          <a:endParaRPr lang="en-US"/>
        </a:p>
      </dgm:t>
    </dgm:pt>
    <dgm:pt modelId="{C4D84F12-81E2-C345-A17E-4F6565905E05}" type="sibTrans" cxnId="{64C678D7-5C1A-924F-B1C9-E38AEDEC8D23}">
      <dgm:prSet/>
      <dgm:spPr/>
      <dgm:t>
        <a:bodyPr/>
        <a:lstStyle/>
        <a:p>
          <a:endParaRPr lang="en-US"/>
        </a:p>
      </dgm:t>
    </dgm:pt>
    <dgm:pt modelId="{77644A19-9998-1C47-A31B-A6080CF5D028}">
      <dgm:prSet phldrT="[Text]"/>
      <dgm:spPr/>
      <dgm:t>
        <a:bodyPr/>
        <a:lstStyle/>
        <a:p>
          <a:r>
            <a:rPr lang="en-US" dirty="0" smtClean="0"/>
            <a:t>4. Create a Problem Statement</a:t>
          </a:r>
        </a:p>
      </dgm:t>
    </dgm:pt>
    <dgm:pt modelId="{71AE5CB2-28C9-B843-8274-D1BE20F6DB09}" type="parTrans" cxnId="{1D758759-B920-3544-B3B8-87CEA3F3EB19}">
      <dgm:prSet/>
      <dgm:spPr/>
      <dgm:t>
        <a:bodyPr/>
        <a:lstStyle/>
        <a:p>
          <a:endParaRPr lang="en-US"/>
        </a:p>
      </dgm:t>
    </dgm:pt>
    <dgm:pt modelId="{FB8DFE8C-6B9A-BB4D-9DA6-0E0882D352AF}" type="sibTrans" cxnId="{1D758759-B920-3544-B3B8-87CEA3F3EB19}">
      <dgm:prSet/>
      <dgm:spPr/>
      <dgm:t>
        <a:bodyPr/>
        <a:lstStyle/>
        <a:p>
          <a:endParaRPr lang="en-US"/>
        </a:p>
      </dgm:t>
    </dgm:pt>
    <dgm:pt modelId="{A81E8D86-0564-8346-A872-74FBFAC109EF}">
      <dgm:prSet phldrT="[Text]"/>
      <dgm:spPr/>
      <dgm:t>
        <a:bodyPr/>
        <a:lstStyle/>
        <a:p>
          <a:r>
            <a:rPr lang="en-US" dirty="0" smtClean="0"/>
            <a:t>5. Verify Problem Statement</a:t>
          </a:r>
        </a:p>
      </dgm:t>
    </dgm:pt>
    <dgm:pt modelId="{6EE83FEF-CE85-D241-A1A5-996F1D4C80CC}" type="parTrans" cxnId="{DABAE82C-3109-0442-8CDE-0B492CC285BE}">
      <dgm:prSet/>
      <dgm:spPr/>
      <dgm:t>
        <a:bodyPr/>
        <a:lstStyle/>
        <a:p>
          <a:endParaRPr lang="en-US"/>
        </a:p>
      </dgm:t>
    </dgm:pt>
    <dgm:pt modelId="{7BF78955-F5F4-9240-BEAC-B1A3E051A56F}" type="sibTrans" cxnId="{DABAE82C-3109-0442-8CDE-0B492CC285BE}">
      <dgm:prSet/>
      <dgm:spPr/>
      <dgm:t>
        <a:bodyPr/>
        <a:lstStyle/>
        <a:p>
          <a:endParaRPr lang="en-US"/>
        </a:p>
      </dgm:t>
    </dgm:pt>
    <dgm:pt modelId="{B9DF7B64-FABE-544B-B2D8-F643C32ED11B}" type="pres">
      <dgm:prSet presAssocID="{9655C8DD-156D-9F42-B446-D3FFDADAB84B}" presName="outerComposite" presStyleCnt="0">
        <dgm:presLayoutVars>
          <dgm:chMax val="5"/>
          <dgm:dir/>
          <dgm:resizeHandles val="exact"/>
        </dgm:presLayoutVars>
      </dgm:prSet>
      <dgm:spPr/>
    </dgm:pt>
    <dgm:pt modelId="{617B6BA8-A2DF-A843-8EF0-631C8E69E38B}" type="pres">
      <dgm:prSet presAssocID="{9655C8DD-156D-9F42-B446-D3FFDADAB84B}" presName="dummyMaxCanvas" presStyleCnt="0">
        <dgm:presLayoutVars/>
      </dgm:prSet>
      <dgm:spPr/>
    </dgm:pt>
    <dgm:pt modelId="{62162E04-E8BE-5E4B-B9F3-ABCDCDEEEDF0}" type="pres">
      <dgm:prSet presAssocID="{9655C8DD-156D-9F42-B446-D3FFDADAB84B}" presName="FiveNodes_1" presStyleLbl="node1" presStyleIdx="0" presStyleCnt="5">
        <dgm:presLayoutVars>
          <dgm:bulletEnabled val="1"/>
        </dgm:presLayoutVars>
      </dgm:prSet>
      <dgm:spPr/>
      <dgm:t>
        <a:bodyPr/>
        <a:lstStyle/>
        <a:p>
          <a:endParaRPr lang="en-US"/>
        </a:p>
      </dgm:t>
    </dgm:pt>
    <dgm:pt modelId="{C4FF4E27-3705-824D-BB5D-CBB63B80AA66}" type="pres">
      <dgm:prSet presAssocID="{9655C8DD-156D-9F42-B446-D3FFDADAB84B}" presName="FiveNodes_2" presStyleLbl="node1" presStyleIdx="1" presStyleCnt="5">
        <dgm:presLayoutVars>
          <dgm:bulletEnabled val="1"/>
        </dgm:presLayoutVars>
      </dgm:prSet>
      <dgm:spPr/>
      <dgm:t>
        <a:bodyPr/>
        <a:lstStyle/>
        <a:p>
          <a:endParaRPr lang="en-US"/>
        </a:p>
      </dgm:t>
    </dgm:pt>
    <dgm:pt modelId="{BBC35BCB-80DE-084D-B5A0-4DAEC8FD6B29}" type="pres">
      <dgm:prSet presAssocID="{9655C8DD-156D-9F42-B446-D3FFDADAB84B}" presName="FiveNodes_3" presStyleLbl="node1" presStyleIdx="2" presStyleCnt="5">
        <dgm:presLayoutVars>
          <dgm:bulletEnabled val="1"/>
        </dgm:presLayoutVars>
      </dgm:prSet>
      <dgm:spPr/>
      <dgm:t>
        <a:bodyPr/>
        <a:lstStyle/>
        <a:p>
          <a:endParaRPr lang="en-US"/>
        </a:p>
      </dgm:t>
    </dgm:pt>
    <dgm:pt modelId="{9204066A-2C4C-4B4C-9578-4CA07557689B}" type="pres">
      <dgm:prSet presAssocID="{9655C8DD-156D-9F42-B446-D3FFDADAB84B}" presName="FiveNodes_4" presStyleLbl="node1" presStyleIdx="3" presStyleCnt="5">
        <dgm:presLayoutVars>
          <dgm:bulletEnabled val="1"/>
        </dgm:presLayoutVars>
      </dgm:prSet>
      <dgm:spPr/>
      <dgm:t>
        <a:bodyPr/>
        <a:lstStyle/>
        <a:p>
          <a:endParaRPr lang="en-US"/>
        </a:p>
      </dgm:t>
    </dgm:pt>
    <dgm:pt modelId="{E55B1D2B-EB24-604B-83EB-F8FC80CBE399}" type="pres">
      <dgm:prSet presAssocID="{9655C8DD-156D-9F42-B446-D3FFDADAB84B}" presName="FiveNodes_5" presStyleLbl="node1" presStyleIdx="4" presStyleCnt="5">
        <dgm:presLayoutVars>
          <dgm:bulletEnabled val="1"/>
        </dgm:presLayoutVars>
      </dgm:prSet>
      <dgm:spPr/>
      <dgm:t>
        <a:bodyPr/>
        <a:lstStyle/>
        <a:p>
          <a:endParaRPr lang="en-US"/>
        </a:p>
      </dgm:t>
    </dgm:pt>
    <dgm:pt modelId="{79ADF513-61EE-1440-A69F-348D7E5E30A8}" type="pres">
      <dgm:prSet presAssocID="{9655C8DD-156D-9F42-B446-D3FFDADAB84B}" presName="FiveConn_1-2" presStyleLbl="fgAccFollowNode1" presStyleIdx="0" presStyleCnt="4">
        <dgm:presLayoutVars>
          <dgm:bulletEnabled val="1"/>
        </dgm:presLayoutVars>
      </dgm:prSet>
      <dgm:spPr/>
      <dgm:t>
        <a:bodyPr/>
        <a:lstStyle/>
        <a:p>
          <a:endParaRPr lang="en-US"/>
        </a:p>
      </dgm:t>
    </dgm:pt>
    <dgm:pt modelId="{FC212A07-1E83-BE4C-ACD4-13741D132AB9}" type="pres">
      <dgm:prSet presAssocID="{9655C8DD-156D-9F42-B446-D3FFDADAB84B}" presName="FiveConn_2-3" presStyleLbl="fgAccFollowNode1" presStyleIdx="1" presStyleCnt="4">
        <dgm:presLayoutVars>
          <dgm:bulletEnabled val="1"/>
        </dgm:presLayoutVars>
      </dgm:prSet>
      <dgm:spPr/>
      <dgm:t>
        <a:bodyPr/>
        <a:lstStyle/>
        <a:p>
          <a:endParaRPr lang="en-US"/>
        </a:p>
      </dgm:t>
    </dgm:pt>
    <dgm:pt modelId="{BFB90461-CAC6-A342-8456-0564C097A17D}" type="pres">
      <dgm:prSet presAssocID="{9655C8DD-156D-9F42-B446-D3FFDADAB84B}" presName="FiveConn_3-4" presStyleLbl="fgAccFollowNode1" presStyleIdx="2" presStyleCnt="4">
        <dgm:presLayoutVars>
          <dgm:bulletEnabled val="1"/>
        </dgm:presLayoutVars>
      </dgm:prSet>
      <dgm:spPr/>
      <dgm:t>
        <a:bodyPr/>
        <a:lstStyle/>
        <a:p>
          <a:endParaRPr lang="en-US"/>
        </a:p>
      </dgm:t>
    </dgm:pt>
    <dgm:pt modelId="{83567E6E-07E9-3D4F-97F9-18EE5B0C8EA6}" type="pres">
      <dgm:prSet presAssocID="{9655C8DD-156D-9F42-B446-D3FFDADAB84B}" presName="FiveConn_4-5" presStyleLbl="fgAccFollowNode1" presStyleIdx="3" presStyleCnt="4">
        <dgm:presLayoutVars>
          <dgm:bulletEnabled val="1"/>
        </dgm:presLayoutVars>
      </dgm:prSet>
      <dgm:spPr/>
      <dgm:t>
        <a:bodyPr/>
        <a:lstStyle/>
        <a:p>
          <a:endParaRPr lang="en-US"/>
        </a:p>
      </dgm:t>
    </dgm:pt>
    <dgm:pt modelId="{CD72A0C3-4BB6-3042-9972-62158C724A4E}" type="pres">
      <dgm:prSet presAssocID="{9655C8DD-156D-9F42-B446-D3FFDADAB84B}" presName="FiveNodes_1_text" presStyleLbl="node1" presStyleIdx="4" presStyleCnt="5">
        <dgm:presLayoutVars>
          <dgm:bulletEnabled val="1"/>
        </dgm:presLayoutVars>
      </dgm:prSet>
      <dgm:spPr/>
      <dgm:t>
        <a:bodyPr/>
        <a:lstStyle/>
        <a:p>
          <a:endParaRPr lang="en-US"/>
        </a:p>
      </dgm:t>
    </dgm:pt>
    <dgm:pt modelId="{015544BF-8729-C14F-A3DF-659B4D71D33A}" type="pres">
      <dgm:prSet presAssocID="{9655C8DD-156D-9F42-B446-D3FFDADAB84B}" presName="FiveNodes_2_text" presStyleLbl="node1" presStyleIdx="4" presStyleCnt="5">
        <dgm:presLayoutVars>
          <dgm:bulletEnabled val="1"/>
        </dgm:presLayoutVars>
      </dgm:prSet>
      <dgm:spPr/>
      <dgm:t>
        <a:bodyPr/>
        <a:lstStyle/>
        <a:p>
          <a:endParaRPr lang="en-US"/>
        </a:p>
      </dgm:t>
    </dgm:pt>
    <dgm:pt modelId="{C7FA2865-EBFB-7D4F-A84F-9EC4AD71E431}" type="pres">
      <dgm:prSet presAssocID="{9655C8DD-156D-9F42-B446-D3FFDADAB84B}" presName="FiveNodes_3_text" presStyleLbl="node1" presStyleIdx="4" presStyleCnt="5">
        <dgm:presLayoutVars>
          <dgm:bulletEnabled val="1"/>
        </dgm:presLayoutVars>
      </dgm:prSet>
      <dgm:spPr/>
      <dgm:t>
        <a:bodyPr/>
        <a:lstStyle/>
        <a:p>
          <a:endParaRPr lang="en-US"/>
        </a:p>
      </dgm:t>
    </dgm:pt>
    <dgm:pt modelId="{081BC207-E03B-CF45-A361-2ADFDC96A6F6}" type="pres">
      <dgm:prSet presAssocID="{9655C8DD-156D-9F42-B446-D3FFDADAB84B}" presName="FiveNodes_4_text" presStyleLbl="node1" presStyleIdx="4" presStyleCnt="5">
        <dgm:presLayoutVars>
          <dgm:bulletEnabled val="1"/>
        </dgm:presLayoutVars>
      </dgm:prSet>
      <dgm:spPr/>
      <dgm:t>
        <a:bodyPr/>
        <a:lstStyle/>
        <a:p>
          <a:endParaRPr lang="en-US"/>
        </a:p>
      </dgm:t>
    </dgm:pt>
    <dgm:pt modelId="{3D345995-5011-024E-8F2F-3DDCC5F03FCB}" type="pres">
      <dgm:prSet presAssocID="{9655C8DD-156D-9F42-B446-D3FFDADAB84B}" presName="FiveNodes_5_text" presStyleLbl="node1" presStyleIdx="4" presStyleCnt="5">
        <dgm:presLayoutVars>
          <dgm:bulletEnabled val="1"/>
        </dgm:presLayoutVars>
      </dgm:prSet>
      <dgm:spPr/>
      <dgm:t>
        <a:bodyPr/>
        <a:lstStyle/>
        <a:p>
          <a:endParaRPr lang="en-US"/>
        </a:p>
      </dgm:t>
    </dgm:pt>
  </dgm:ptLst>
  <dgm:cxnLst>
    <dgm:cxn modelId="{80F336B5-EAD5-5849-A058-BCFFBA0F2962}" type="presOf" srcId="{77644A19-9998-1C47-A31B-A6080CF5D028}" destId="{9204066A-2C4C-4B4C-9578-4CA07557689B}" srcOrd="0" destOrd="0" presId="urn:microsoft.com/office/officeart/2005/8/layout/vProcess5"/>
    <dgm:cxn modelId="{F7584312-2F30-D84A-9B25-3B1FD24FC9DD}" type="presOf" srcId="{CA296B0F-FF98-C241-83D8-2CDB2D552554}" destId="{FC212A07-1E83-BE4C-ACD4-13741D132AB9}" srcOrd="0" destOrd="0" presId="urn:microsoft.com/office/officeart/2005/8/layout/vProcess5"/>
    <dgm:cxn modelId="{051A3C79-2252-A44D-93CC-95415193A8F0}" type="presOf" srcId="{8A265403-4C46-884C-A615-192EADE340A2}" destId="{62162E04-E8BE-5E4B-B9F3-ABCDCDEEEDF0}" srcOrd="0" destOrd="0" presId="urn:microsoft.com/office/officeart/2005/8/layout/vProcess5"/>
    <dgm:cxn modelId="{FBF0BB85-6C31-5640-B6B0-A48847CE76E0}" type="presOf" srcId="{DF66BBD5-F997-1B48-9BC6-3DC5A01BE7BA}" destId="{79ADF513-61EE-1440-A69F-348D7E5E30A8}" srcOrd="0" destOrd="0" presId="urn:microsoft.com/office/officeart/2005/8/layout/vProcess5"/>
    <dgm:cxn modelId="{CC8C7DE6-9C76-CD46-ABE3-380FAEE7116E}" type="presOf" srcId="{77644A19-9998-1C47-A31B-A6080CF5D028}" destId="{081BC207-E03B-CF45-A361-2ADFDC96A6F6}" srcOrd="1" destOrd="0" presId="urn:microsoft.com/office/officeart/2005/8/layout/vProcess5"/>
    <dgm:cxn modelId="{0F3D46A4-35F2-F04E-B9B9-B43108FF3E7C}" type="presOf" srcId="{C4D84F12-81E2-C345-A17E-4F6565905E05}" destId="{BFB90461-CAC6-A342-8456-0564C097A17D}" srcOrd="0" destOrd="0" presId="urn:microsoft.com/office/officeart/2005/8/layout/vProcess5"/>
    <dgm:cxn modelId="{DABAE82C-3109-0442-8CDE-0B492CC285BE}" srcId="{9655C8DD-156D-9F42-B446-D3FFDADAB84B}" destId="{A81E8D86-0564-8346-A872-74FBFAC109EF}" srcOrd="4" destOrd="0" parTransId="{6EE83FEF-CE85-D241-A1A5-996F1D4C80CC}" sibTransId="{7BF78955-F5F4-9240-BEAC-B1A3E051A56F}"/>
    <dgm:cxn modelId="{AE8A9994-262C-E44C-9C2E-56EDBE45185A}" type="presOf" srcId="{A624C2D7-313C-1145-B287-A9D05B8922DF}" destId="{C7FA2865-EBFB-7D4F-A84F-9EC4AD71E431}" srcOrd="1" destOrd="0" presId="urn:microsoft.com/office/officeart/2005/8/layout/vProcess5"/>
    <dgm:cxn modelId="{18FCFF8F-8A70-E647-B7F4-DE7389A9C9BC}" type="presOf" srcId="{9655C8DD-156D-9F42-B446-D3FFDADAB84B}" destId="{B9DF7B64-FABE-544B-B2D8-F643C32ED11B}" srcOrd="0" destOrd="0" presId="urn:microsoft.com/office/officeart/2005/8/layout/vProcess5"/>
    <dgm:cxn modelId="{EBCA81A1-4EC9-8746-894F-77A495221A87}" type="presOf" srcId="{8D5F7DFE-2923-8C46-B838-865ECFD2CB9B}" destId="{C4FF4E27-3705-824D-BB5D-CBB63B80AA66}" srcOrd="0" destOrd="0" presId="urn:microsoft.com/office/officeart/2005/8/layout/vProcess5"/>
    <dgm:cxn modelId="{795B40F9-FB6D-C647-856E-DC4A17ED1963}" type="presOf" srcId="{FB8DFE8C-6B9A-BB4D-9DA6-0E0882D352AF}" destId="{83567E6E-07E9-3D4F-97F9-18EE5B0C8EA6}" srcOrd="0" destOrd="0" presId="urn:microsoft.com/office/officeart/2005/8/layout/vProcess5"/>
    <dgm:cxn modelId="{02078462-3B45-894D-BD5F-F95E63CDC758}" srcId="{9655C8DD-156D-9F42-B446-D3FFDADAB84B}" destId="{8D5F7DFE-2923-8C46-B838-865ECFD2CB9B}" srcOrd="1" destOrd="0" parTransId="{65FD5726-5FF3-0E41-B919-E030BC4E8D95}" sibTransId="{CA296B0F-FF98-C241-83D8-2CDB2D552554}"/>
    <dgm:cxn modelId="{9DAFDFBD-78F0-824B-9679-93448A178C2D}" type="presOf" srcId="{8A265403-4C46-884C-A615-192EADE340A2}" destId="{CD72A0C3-4BB6-3042-9972-62158C724A4E}" srcOrd="1" destOrd="0" presId="urn:microsoft.com/office/officeart/2005/8/layout/vProcess5"/>
    <dgm:cxn modelId="{1D758759-B920-3544-B3B8-87CEA3F3EB19}" srcId="{9655C8DD-156D-9F42-B446-D3FFDADAB84B}" destId="{77644A19-9998-1C47-A31B-A6080CF5D028}" srcOrd="3" destOrd="0" parTransId="{71AE5CB2-28C9-B843-8274-D1BE20F6DB09}" sibTransId="{FB8DFE8C-6B9A-BB4D-9DA6-0E0882D352AF}"/>
    <dgm:cxn modelId="{E32F367D-E04B-8244-ACBC-509F9DE53A11}" type="presOf" srcId="{8D5F7DFE-2923-8C46-B838-865ECFD2CB9B}" destId="{015544BF-8729-C14F-A3DF-659B4D71D33A}" srcOrd="1" destOrd="0" presId="urn:microsoft.com/office/officeart/2005/8/layout/vProcess5"/>
    <dgm:cxn modelId="{67ECFF06-A44C-344D-8D4B-D6B2556173C0}" srcId="{9655C8DD-156D-9F42-B446-D3FFDADAB84B}" destId="{8A265403-4C46-884C-A615-192EADE340A2}" srcOrd="0" destOrd="0" parTransId="{D692CCDF-E59A-D341-B736-DC08151D8CC3}" sibTransId="{DF66BBD5-F997-1B48-9BC6-3DC5A01BE7BA}"/>
    <dgm:cxn modelId="{25049A28-7817-3C42-9DAB-77B1D0D2D0D2}" type="presOf" srcId="{A81E8D86-0564-8346-A872-74FBFAC109EF}" destId="{3D345995-5011-024E-8F2F-3DDCC5F03FCB}" srcOrd="1" destOrd="0" presId="urn:microsoft.com/office/officeart/2005/8/layout/vProcess5"/>
    <dgm:cxn modelId="{64C678D7-5C1A-924F-B1C9-E38AEDEC8D23}" srcId="{9655C8DD-156D-9F42-B446-D3FFDADAB84B}" destId="{A624C2D7-313C-1145-B287-A9D05B8922DF}" srcOrd="2" destOrd="0" parTransId="{E848FA60-79BE-FB4B-9C21-70136CDF049A}" sibTransId="{C4D84F12-81E2-C345-A17E-4F6565905E05}"/>
    <dgm:cxn modelId="{8A4F76E6-90E9-844C-A7C1-24D5E0D93555}" type="presOf" srcId="{A81E8D86-0564-8346-A872-74FBFAC109EF}" destId="{E55B1D2B-EB24-604B-83EB-F8FC80CBE399}" srcOrd="0" destOrd="0" presId="urn:microsoft.com/office/officeart/2005/8/layout/vProcess5"/>
    <dgm:cxn modelId="{B622CFB7-6D2E-4648-A262-357DAA485B30}" type="presOf" srcId="{A624C2D7-313C-1145-B287-A9D05B8922DF}" destId="{BBC35BCB-80DE-084D-B5A0-4DAEC8FD6B29}" srcOrd="0" destOrd="0" presId="urn:microsoft.com/office/officeart/2005/8/layout/vProcess5"/>
    <dgm:cxn modelId="{2F0E00E1-698F-8543-93FC-FA927A5D6839}" type="presParOf" srcId="{B9DF7B64-FABE-544B-B2D8-F643C32ED11B}" destId="{617B6BA8-A2DF-A843-8EF0-631C8E69E38B}" srcOrd="0" destOrd="0" presId="urn:microsoft.com/office/officeart/2005/8/layout/vProcess5"/>
    <dgm:cxn modelId="{F069B7DB-3936-494F-8F2B-FF78F5A28A51}" type="presParOf" srcId="{B9DF7B64-FABE-544B-B2D8-F643C32ED11B}" destId="{62162E04-E8BE-5E4B-B9F3-ABCDCDEEEDF0}" srcOrd="1" destOrd="0" presId="urn:microsoft.com/office/officeart/2005/8/layout/vProcess5"/>
    <dgm:cxn modelId="{B673424D-1A29-D547-AA31-70C9072997D4}" type="presParOf" srcId="{B9DF7B64-FABE-544B-B2D8-F643C32ED11B}" destId="{C4FF4E27-3705-824D-BB5D-CBB63B80AA66}" srcOrd="2" destOrd="0" presId="urn:microsoft.com/office/officeart/2005/8/layout/vProcess5"/>
    <dgm:cxn modelId="{2450ED60-CAB4-1245-B1FE-D66DF741A853}" type="presParOf" srcId="{B9DF7B64-FABE-544B-B2D8-F643C32ED11B}" destId="{BBC35BCB-80DE-084D-B5A0-4DAEC8FD6B29}" srcOrd="3" destOrd="0" presId="urn:microsoft.com/office/officeart/2005/8/layout/vProcess5"/>
    <dgm:cxn modelId="{036DDD27-1F6C-5B4C-B7C4-9206788071EE}" type="presParOf" srcId="{B9DF7B64-FABE-544B-B2D8-F643C32ED11B}" destId="{9204066A-2C4C-4B4C-9578-4CA07557689B}" srcOrd="4" destOrd="0" presId="urn:microsoft.com/office/officeart/2005/8/layout/vProcess5"/>
    <dgm:cxn modelId="{A382864F-6104-3946-A514-D2C89613BB58}" type="presParOf" srcId="{B9DF7B64-FABE-544B-B2D8-F643C32ED11B}" destId="{E55B1D2B-EB24-604B-83EB-F8FC80CBE399}" srcOrd="5" destOrd="0" presId="urn:microsoft.com/office/officeart/2005/8/layout/vProcess5"/>
    <dgm:cxn modelId="{5799FD37-4B40-4947-80B8-0945C3C25E8E}" type="presParOf" srcId="{B9DF7B64-FABE-544B-B2D8-F643C32ED11B}" destId="{79ADF513-61EE-1440-A69F-348D7E5E30A8}" srcOrd="6" destOrd="0" presId="urn:microsoft.com/office/officeart/2005/8/layout/vProcess5"/>
    <dgm:cxn modelId="{4D41A60A-DCA0-784C-B4EB-3A7E80F4CEAF}" type="presParOf" srcId="{B9DF7B64-FABE-544B-B2D8-F643C32ED11B}" destId="{FC212A07-1E83-BE4C-ACD4-13741D132AB9}" srcOrd="7" destOrd="0" presId="urn:microsoft.com/office/officeart/2005/8/layout/vProcess5"/>
    <dgm:cxn modelId="{73863757-0F2C-3247-9F6F-F90573FE156B}" type="presParOf" srcId="{B9DF7B64-FABE-544B-B2D8-F643C32ED11B}" destId="{BFB90461-CAC6-A342-8456-0564C097A17D}" srcOrd="8" destOrd="0" presId="urn:microsoft.com/office/officeart/2005/8/layout/vProcess5"/>
    <dgm:cxn modelId="{171D8D35-7D74-A74C-980E-D455AC5087E5}" type="presParOf" srcId="{B9DF7B64-FABE-544B-B2D8-F643C32ED11B}" destId="{83567E6E-07E9-3D4F-97F9-18EE5B0C8EA6}" srcOrd="9" destOrd="0" presId="urn:microsoft.com/office/officeart/2005/8/layout/vProcess5"/>
    <dgm:cxn modelId="{961A439A-58B0-E44C-B453-CCC7C763184C}" type="presParOf" srcId="{B9DF7B64-FABE-544B-B2D8-F643C32ED11B}" destId="{CD72A0C3-4BB6-3042-9972-62158C724A4E}" srcOrd="10" destOrd="0" presId="urn:microsoft.com/office/officeart/2005/8/layout/vProcess5"/>
    <dgm:cxn modelId="{F0D91B61-C494-CA4F-9508-6C24371928D8}" type="presParOf" srcId="{B9DF7B64-FABE-544B-B2D8-F643C32ED11B}" destId="{015544BF-8729-C14F-A3DF-659B4D71D33A}" srcOrd="11" destOrd="0" presId="urn:microsoft.com/office/officeart/2005/8/layout/vProcess5"/>
    <dgm:cxn modelId="{6F406F33-81D0-7F49-AC89-C3E510BB3F4E}" type="presParOf" srcId="{B9DF7B64-FABE-544B-B2D8-F643C32ED11B}" destId="{C7FA2865-EBFB-7D4F-A84F-9EC4AD71E431}" srcOrd="12" destOrd="0" presId="urn:microsoft.com/office/officeart/2005/8/layout/vProcess5"/>
    <dgm:cxn modelId="{151E829F-735C-2E4D-B574-B746423E3ED7}" type="presParOf" srcId="{B9DF7B64-FABE-544B-B2D8-F643C32ED11B}" destId="{081BC207-E03B-CF45-A361-2ADFDC96A6F6}" srcOrd="13" destOrd="0" presId="urn:microsoft.com/office/officeart/2005/8/layout/vProcess5"/>
    <dgm:cxn modelId="{838154A6-5727-8D4C-B9B6-F0BB4DF1959C}" type="presParOf" srcId="{B9DF7B64-FABE-544B-B2D8-F643C32ED11B}" destId="{3D345995-5011-024E-8F2F-3DDCC5F03FC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20A08-4797-A44F-9E97-B749CC8D6966}"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6D0C290-DDD8-0648-80C8-96B5A9A9F406}">
      <dgm:prSet phldrT="[Text]"/>
      <dgm:spPr/>
      <dgm:t>
        <a:bodyPr/>
        <a:lstStyle/>
        <a:p>
          <a:r>
            <a:rPr lang="en-US" dirty="0" smtClean="0"/>
            <a:t>Root Cause Analysis</a:t>
          </a:r>
          <a:endParaRPr lang="en-US" dirty="0"/>
        </a:p>
      </dgm:t>
    </dgm:pt>
    <dgm:pt modelId="{5FD182F4-73DB-4F4C-954A-480A6F677BC2}" type="parTrans" cxnId="{2FF6E738-015E-9B46-A166-82B3E026551C}">
      <dgm:prSet/>
      <dgm:spPr/>
      <dgm:t>
        <a:bodyPr/>
        <a:lstStyle/>
        <a:p>
          <a:endParaRPr lang="en-US"/>
        </a:p>
      </dgm:t>
    </dgm:pt>
    <dgm:pt modelId="{84424F74-A684-F448-B366-28405E63CB22}" type="sibTrans" cxnId="{2FF6E738-015E-9B46-A166-82B3E026551C}">
      <dgm:prSet/>
      <dgm:spPr/>
      <dgm:t>
        <a:bodyPr/>
        <a:lstStyle/>
        <a:p>
          <a:endParaRPr lang="en-US"/>
        </a:p>
      </dgm:t>
    </dgm:pt>
    <dgm:pt modelId="{88931A1A-C8CF-AB40-ABF6-FF95B18323E7}">
      <dgm:prSet phldrT="[Text]"/>
      <dgm:spPr/>
      <dgm:t>
        <a:bodyPr/>
        <a:lstStyle/>
        <a:p>
          <a:r>
            <a:rPr lang="en-US" dirty="0" smtClean="0"/>
            <a:t>Additional Data Sources</a:t>
          </a:r>
          <a:endParaRPr lang="en-US" dirty="0"/>
        </a:p>
      </dgm:t>
    </dgm:pt>
    <dgm:pt modelId="{AB127F6D-A4FD-C84E-A6DB-8BB5EA283D70}" type="parTrans" cxnId="{B4805A9C-B41F-124D-86CA-EE480930EA83}">
      <dgm:prSet/>
      <dgm:spPr/>
      <dgm:t>
        <a:bodyPr/>
        <a:lstStyle/>
        <a:p>
          <a:endParaRPr lang="en-US"/>
        </a:p>
      </dgm:t>
    </dgm:pt>
    <dgm:pt modelId="{16252C5A-C0F0-1648-B1A9-487EC6EC3D76}" type="sibTrans" cxnId="{B4805A9C-B41F-124D-86CA-EE480930EA83}">
      <dgm:prSet/>
      <dgm:spPr/>
      <dgm:t>
        <a:bodyPr/>
        <a:lstStyle/>
        <a:p>
          <a:endParaRPr lang="en-US"/>
        </a:p>
      </dgm:t>
    </dgm:pt>
    <dgm:pt modelId="{D48422D6-1F34-E14C-90FE-A29CE78E503F}">
      <dgm:prSet phldrT="[Text]"/>
      <dgm:spPr/>
      <dgm:t>
        <a:bodyPr/>
        <a:lstStyle/>
        <a:p>
          <a:r>
            <a:rPr lang="en-US" dirty="0" smtClean="0"/>
            <a:t>Select Root Cause</a:t>
          </a:r>
          <a:endParaRPr lang="en-US" dirty="0"/>
        </a:p>
      </dgm:t>
    </dgm:pt>
    <dgm:pt modelId="{DCDB27A4-9984-1C41-9948-0286CE05B412}" type="parTrans" cxnId="{17C787FF-A693-E84A-828E-0F1010A05426}">
      <dgm:prSet/>
      <dgm:spPr/>
      <dgm:t>
        <a:bodyPr/>
        <a:lstStyle/>
        <a:p>
          <a:endParaRPr lang="en-US"/>
        </a:p>
      </dgm:t>
    </dgm:pt>
    <dgm:pt modelId="{3ADAAD10-29C1-4843-9636-7C4886ED77F3}" type="sibTrans" cxnId="{17C787FF-A693-E84A-828E-0F1010A05426}">
      <dgm:prSet/>
      <dgm:spPr/>
      <dgm:t>
        <a:bodyPr/>
        <a:lstStyle/>
        <a:p>
          <a:endParaRPr lang="en-US"/>
        </a:p>
      </dgm:t>
    </dgm:pt>
    <dgm:pt modelId="{71016D06-D503-B44B-BB97-EC26C0947932}" type="pres">
      <dgm:prSet presAssocID="{BAE20A08-4797-A44F-9E97-B749CC8D6966}" presName="outerComposite" presStyleCnt="0">
        <dgm:presLayoutVars>
          <dgm:chMax val="5"/>
          <dgm:dir/>
          <dgm:resizeHandles val="exact"/>
        </dgm:presLayoutVars>
      </dgm:prSet>
      <dgm:spPr/>
      <dgm:t>
        <a:bodyPr/>
        <a:lstStyle/>
        <a:p>
          <a:endParaRPr lang="en-US"/>
        </a:p>
      </dgm:t>
    </dgm:pt>
    <dgm:pt modelId="{92DFE3A1-4FF9-6249-946F-26156272A6C1}" type="pres">
      <dgm:prSet presAssocID="{BAE20A08-4797-A44F-9E97-B749CC8D6966}" presName="dummyMaxCanvas" presStyleCnt="0">
        <dgm:presLayoutVars/>
      </dgm:prSet>
      <dgm:spPr/>
    </dgm:pt>
    <dgm:pt modelId="{483B4DEA-9C15-424A-B7F1-CE187BDE3E3D}" type="pres">
      <dgm:prSet presAssocID="{BAE20A08-4797-A44F-9E97-B749CC8D6966}" presName="ThreeNodes_1" presStyleLbl="node1" presStyleIdx="0" presStyleCnt="3">
        <dgm:presLayoutVars>
          <dgm:bulletEnabled val="1"/>
        </dgm:presLayoutVars>
      </dgm:prSet>
      <dgm:spPr/>
      <dgm:t>
        <a:bodyPr/>
        <a:lstStyle/>
        <a:p>
          <a:endParaRPr lang="en-US"/>
        </a:p>
      </dgm:t>
    </dgm:pt>
    <dgm:pt modelId="{D9142296-1449-A34F-819D-02778C6A119D}" type="pres">
      <dgm:prSet presAssocID="{BAE20A08-4797-A44F-9E97-B749CC8D6966}" presName="ThreeNodes_2" presStyleLbl="node1" presStyleIdx="1" presStyleCnt="3">
        <dgm:presLayoutVars>
          <dgm:bulletEnabled val="1"/>
        </dgm:presLayoutVars>
      </dgm:prSet>
      <dgm:spPr/>
      <dgm:t>
        <a:bodyPr/>
        <a:lstStyle/>
        <a:p>
          <a:endParaRPr lang="en-US"/>
        </a:p>
      </dgm:t>
    </dgm:pt>
    <dgm:pt modelId="{D858B917-9698-384E-BDA2-8FD4891047B3}" type="pres">
      <dgm:prSet presAssocID="{BAE20A08-4797-A44F-9E97-B749CC8D6966}" presName="ThreeNodes_3" presStyleLbl="node1" presStyleIdx="2" presStyleCnt="3">
        <dgm:presLayoutVars>
          <dgm:bulletEnabled val="1"/>
        </dgm:presLayoutVars>
      </dgm:prSet>
      <dgm:spPr/>
      <dgm:t>
        <a:bodyPr/>
        <a:lstStyle/>
        <a:p>
          <a:endParaRPr lang="en-US"/>
        </a:p>
      </dgm:t>
    </dgm:pt>
    <dgm:pt modelId="{1A2D6ED4-2F39-A84D-9DD3-9B8CB9C5301D}" type="pres">
      <dgm:prSet presAssocID="{BAE20A08-4797-A44F-9E97-B749CC8D6966}" presName="ThreeConn_1-2" presStyleLbl="fgAccFollowNode1" presStyleIdx="0" presStyleCnt="2">
        <dgm:presLayoutVars>
          <dgm:bulletEnabled val="1"/>
        </dgm:presLayoutVars>
      </dgm:prSet>
      <dgm:spPr/>
      <dgm:t>
        <a:bodyPr/>
        <a:lstStyle/>
        <a:p>
          <a:endParaRPr lang="en-US"/>
        </a:p>
      </dgm:t>
    </dgm:pt>
    <dgm:pt modelId="{5A84877B-E103-024C-A688-89A7BC2DF6B7}" type="pres">
      <dgm:prSet presAssocID="{BAE20A08-4797-A44F-9E97-B749CC8D6966}" presName="ThreeConn_2-3" presStyleLbl="fgAccFollowNode1" presStyleIdx="1" presStyleCnt="2">
        <dgm:presLayoutVars>
          <dgm:bulletEnabled val="1"/>
        </dgm:presLayoutVars>
      </dgm:prSet>
      <dgm:spPr/>
      <dgm:t>
        <a:bodyPr/>
        <a:lstStyle/>
        <a:p>
          <a:endParaRPr lang="en-US"/>
        </a:p>
      </dgm:t>
    </dgm:pt>
    <dgm:pt modelId="{A33DD065-F432-E943-9B10-0AE05C2A19A6}" type="pres">
      <dgm:prSet presAssocID="{BAE20A08-4797-A44F-9E97-B749CC8D6966}" presName="ThreeNodes_1_text" presStyleLbl="node1" presStyleIdx="2" presStyleCnt="3">
        <dgm:presLayoutVars>
          <dgm:bulletEnabled val="1"/>
        </dgm:presLayoutVars>
      </dgm:prSet>
      <dgm:spPr/>
      <dgm:t>
        <a:bodyPr/>
        <a:lstStyle/>
        <a:p>
          <a:endParaRPr lang="en-US"/>
        </a:p>
      </dgm:t>
    </dgm:pt>
    <dgm:pt modelId="{CEDB3904-F5C4-7E4B-B870-2A122E1F8C70}" type="pres">
      <dgm:prSet presAssocID="{BAE20A08-4797-A44F-9E97-B749CC8D6966}" presName="ThreeNodes_2_text" presStyleLbl="node1" presStyleIdx="2" presStyleCnt="3">
        <dgm:presLayoutVars>
          <dgm:bulletEnabled val="1"/>
        </dgm:presLayoutVars>
      </dgm:prSet>
      <dgm:spPr/>
      <dgm:t>
        <a:bodyPr/>
        <a:lstStyle/>
        <a:p>
          <a:endParaRPr lang="en-US"/>
        </a:p>
      </dgm:t>
    </dgm:pt>
    <dgm:pt modelId="{0C0F12BA-C7BA-3648-B61C-5DD5A692196F}" type="pres">
      <dgm:prSet presAssocID="{BAE20A08-4797-A44F-9E97-B749CC8D6966}" presName="ThreeNodes_3_text" presStyleLbl="node1" presStyleIdx="2" presStyleCnt="3">
        <dgm:presLayoutVars>
          <dgm:bulletEnabled val="1"/>
        </dgm:presLayoutVars>
      </dgm:prSet>
      <dgm:spPr/>
      <dgm:t>
        <a:bodyPr/>
        <a:lstStyle/>
        <a:p>
          <a:endParaRPr lang="en-US"/>
        </a:p>
      </dgm:t>
    </dgm:pt>
  </dgm:ptLst>
  <dgm:cxnLst>
    <dgm:cxn modelId="{1E41F83E-233F-0849-860D-245E3ADEE3C0}" type="presOf" srcId="{36D0C290-DDD8-0648-80C8-96B5A9A9F406}" destId="{483B4DEA-9C15-424A-B7F1-CE187BDE3E3D}" srcOrd="0" destOrd="0" presId="urn:microsoft.com/office/officeart/2005/8/layout/vProcess5"/>
    <dgm:cxn modelId="{F84711E2-2D55-4E4C-9FCE-89C93A009A95}" type="presOf" srcId="{88931A1A-C8CF-AB40-ABF6-FF95B18323E7}" destId="{D9142296-1449-A34F-819D-02778C6A119D}" srcOrd="0" destOrd="0" presId="urn:microsoft.com/office/officeart/2005/8/layout/vProcess5"/>
    <dgm:cxn modelId="{425E69FC-C393-5A4D-9804-3BE8CD9AF0AE}" type="presOf" srcId="{88931A1A-C8CF-AB40-ABF6-FF95B18323E7}" destId="{CEDB3904-F5C4-7E4B-B870-2A122E1F8C70}" srcOrd="1" destOrd="0" presId="urn:microsoft.com/office/officeart/2005/8/layout/vProcess5"/>
    <dgm:cxn modelId="{0D20C0C2-B53C-3D43-A1B7-0EF019A34E25}" type="presOf" srcId="{D48422D6-1F34-E14C-90FE-A29CE78E503F}" destId="{0C0F12BA-C7BA-3648-B61C-5DD5A692196F}" srcOrd="1" destOrd="0" presId="urn:microsoft.com/office/officeart/2005/8/layout/vProcess5"/>
    <dgm:cxn modelId="{B4805A9C-B41F-124D-86CA-EE480930EA83}" srcId="{BAE20A08-4797-A44F-9E97-B749CC8D6966}" destId="{88931A1A-C8CF-AB40-ABF6-FF95B18323E7}" srcOrd="1" destOrd="0" parTransId="{AB127F6D-A4FD-C84E-A6DB-8BB5EA283D70}" sibTransId="{16252C5A-C0F0-1648-B1A9-487EC6EC3D76}"/>
    <dgm:cxn modelId="{1A9EB9B1-1FCD-8746-9984-B029B4747D84}" type="presOf" srcId="{D48422D6-1F34-E14C-90FE-A29CE78E503F}" destId="{D858B917-9698-384E-BDA2-8FD4891047B3}" srcOrd="0" destOrd="0" presId="urn:microsoft.com/office/officeart/2005/8/layout/vProcess5"/>
    <dgm:cxn modelId="{AE505CF3-B325-2347-BF39-B89293FCC169}" type="presOf" srcId="{36D0C290-DDD8-0648-80C8-96B5A9A9F406}" destId="{A33DD065-F432-E943-9B10-0AE05C2A19A6}" srcOrd="1" destOrd="0" presId="urn:microsoft.com/office/officeart/2005/8/layout/vProcess5"/>
    <dgm:cxn modelId="{21A74AF8-F867-4C44-AAFA-2B916E0093B7}" type="presOf" srcId="{BAE20A08-4797-A44F-9E97-B749CC8D6966}" destId="{71016D06-D503-B44B-BB97-EC26C0947932}" srcOrd="0" destOrd="0" presId="urn:microsoft.com/office/officeart/2005/8/layout/vProcess5"/>
    <dgm:cxn modelId="{C375D8BB-5C9F-0D4B-80B0-5225FFDD7A4E}" type="presOf" srcId="{16252C5A-C0F0-1648-B1A9-487EC6EC3D76}" destId="{5A84877B-E103-024C-A688-89A7BC2DF6B7}" srcOrd="0" destOrd="0" presId="urn:microsoft.com/office/officeart/2005/8/layout/vProcess5"/>
    <dgm:cxn modelId="{2FF6E738-015E-9B46-A166-82B3E026551C}" srcId="{BAE20A08-4797-A44F-9E97-B749CC8D6966}" destId="{36D0C290-DDD8-0648-80C8-96B5A9A9F406}" srcOrd="0" destOrd="0" parTransId="{5FD182F4-73DB-4F4C-954A-480A6F677BC2}" sibTransId="{84424F74-A684-F448-B366-28405E63CB22}"/>
    <dgm:cxn modelId="{3DE3633F-0B4C-8341-B20B-64BEEC2A0A74}" type="presOf" srcId="{84424F74-A684-F448-B366-28405E63CB22}" destId="{1A2D6ED4-2F39-A84D-9DD3-9B8CB9C5301D}" srcOrd="0" destOrd="0" presId="urn:microsoft.com/office/officeart/2005/8/layout/vProcess5"/>
    <dgm:cxn modelId="{17C787FF-A693-E84A-828E-0F1010A05426}" srcId="{BAE20A08-4797-A44F-9E97-B749CC8D6966}" destId="{D48422D6-1F34-E14C-90FE-A29CE78E503F}" srcOrd="2" destOrd="0" parTransId="{DCDB27A4-9984-1C41-9948-0286CE05B412}" sibTransId="{3ADAAD10-29C1-4843-9636-7C4886ED77F3}"/>
    <dgm:cxn modelId="{D0562CCB-543E-584C-BAC9-93FBA7B8BEF3}" type="presParOf" srcId="{71016D06-D503-B44B-BB97-EC26C0947932}" destId="{92DFE3A1-4FF9-6249-946F-26156272A6C1}" srcOrd="0" destOrd="0" presId="urn:microsoft.com/office/officeart/2005/8/layout/vProcess5"/>
    <dgm:cxn modelId="{CFBED40F-441C-4A49-A065-324A0C696D0A}" type="presParOf" srcId="{71016D06-D503-B44B-BB97-EC26C0947932}" destId="{483B4DEA-9C15-424A-B7F1-CE187BDE3E3D}" srcOrd="1" destOrd="0" presId="urn:microsoft.com/office/officeart/2005/8/layout/vProcess5"/>
    <dgm:cxn modelId="{F6643C4C-3AF8-CD41-A8FC-3320B0E71402}" type="presParOf" srcId="{71016D06-D503-B44B-BB97-EC26C0947932}" destId="{D9142296-1449-A34F-819D-02778C6A119D}" srcOrd="2" destOrd="0" presId="urn:microsoft.com/office/officeart/2005/8/layout/vProcess5"/>
    <dgm:cxn modelId="{6A7C0FA0-F60C-F248-9F02-1DF3CA4E59D6}" type="presParOf" srcId="{71016D06-D503-B44B-BB97-EC26C0947932}" destId="{D858B917-9698-384E-BDA2-8FD4891047B3}" srcOrd="3" destOrd="0" presId="urn:microsoft.com/office/officeart/2005/8/layout/vProcess5"/>
    <dgm:cxn modelId="{A2E256E8-A7E5-C94D-B2D3-8B4F1B1D1EC9}" type="presParOf" srcId="{71016D06-D503-B44B-BB97-EC26C0947932}" destId="{1A2D6ED4-2F39-A84D-9DD3-9B8CB9C5301D}" srcOrd="4" destOrd="0" presId="urn:microsoft.com/office/officeart/2005/8/layout/vProcess5"/>
    <dgm:cxn modelId="{CACD2EB7-4346-0F4F-BA6A-4B0EEDC6D452}" type="presParOf" srcId="{71016D06-D503-B44B-BB97-EC26C0947932}" destId="{5A84877B-E103-024C-A688-89A7BC2DF6B7}" srcOrd="5" destOrd="0" presId="urn:microsoft.com/office/officeart/2005/8/layout/vProcess5"/>
    <dgm:cxn modelId="{78815849-336E-5C4B-B2E6-0F1CE0993C6A}" type="presParOf" srcId="{71016D06-D503-B44B-BB97-EC26C0947932}" destId="{A33DD065-F432-E943-9B10-0AE05C2A19A6}" srcOrd="6" destOrd="0" presId="urn:microsoft.com/office/officeart/2005/8/layout/vProcess5"/>
    <dgm:cxn modelId="{F7A863C8-6DD5-F847-96AE-12ED45603791}" type="presParOf" srcId="{71016D06-D503-B44B-BB97-EC26C0947932}" destId="{CEDB3904-F5C4-7E4B-B870-2A122E1F8C70}" srcOrd="7" destOrd="0" presId="urn:microsoft.com/office/officeart/2005/8/layout/vProcess5"/>
    <dgm:cxn modelId="{A46C9F05-9F35-2847-88BE-A68117152674}" type="presParOf" srcId="{71016D06-D503-B44B-BB97-EC26C0947932}" destId="{0C0F12BA-C7BA-3648-B61C-5DD5A69219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2E04-E8BE-5E4B-B9F3-ABCDCDEEEDF0}">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Create Inventory of Data Sources</a:t>
          </a:r>
          <a:endParaRPr lang="en-US" sz="2000" kern="1200" dirty="0"/>
        </a:p>
      </dsp:txBody>
      <dsp:txXfrm>
        <a:off x="21425" y="21425"/>
        <a:ext cx="3818966" cy="688670"/>
      </dsp:txXfrm>
    </dsp:sp>
    <dsp:sp modelId="{C4FF4E27-3705-824D-BB5D-CBB63B80AA66}">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Analyze Trends and Patterns</a:t>
          </a:r>
          <a:endParaRPr lang="en-US" sz="2000" kern="1200" dirty="0"/>
        </a:p>
      </dsp:txBody>
      <dsp:txXfrm>
        <a:off x="371945" y="854545"/>
        <a:ext cx="3825062" cy="688669"/>
      </dsp:txXfrm>
    </dsp:sp>
    <dsp:sp modelId="{BBC35BCB-80DE-084D-B5A0-4DAEC8FD6B29}">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3. Identify the Problem Area</a:t>
          </a:r>
        </a:p>
      </dsp:txBody>
      <dsp:txXfrm>
        <a:off x="722464" y="1687665"/>
        <a:ext cx="3825062" cy="688669"/>
      </dsp:txXfrm>
    </dsp:sp>
    <dsp:sp modelId="{9204066A-2C4C-4B4C-9578-4CA07557689B}">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4. Create a Problem Statement</a:t>
          </a:r>
        </a:p>
      </dsp:txBody>
      <dsp:txXfrm>
        <a:off x="1072984" y="2520785"/>
        <a:ext cx="3825062" cy="688669"/>
      </dsp:txXfrm>
    </dsp:sp>
    <dsp:sp modelId="{E55B1D2B-EB24-604B-83EB-F8FC80CBE399}">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5. Verify Problem Statement</a:t>
          </a:r>
        </a:p>
      </dsp:txBody>
      <dsp:txXfrm>
        <a:off x="1423504" y="3353905"/>
        <a:ext cx="3825062" cy="688669"/>
      </dsp:txXfrm>
    </dsp:sp>
    <dsp:sp modelId="{79ADF513-61EE-1440-A69F-348D7E5E30A8}">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325417" y="534416"/>
        <a:ext cx="261518" cy="357805"/>
      </dsp:txXfrm>
    </dsp:sp>
    <dsp:sp modelId="{FC212A07-1E83-BE4C-ACD4-13741D132AB9}">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675937" y="1367536"/>
        <a:ext cx="261518" cy="357805"/>
      </dsp:txXfrm>
    </dsp:sp>
    <dsp:sp modelId="{BFB90461-CAC6-A342-8456-0564C097A17D}">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026457" y="2188464"/>
        <a:ext cx="261518" cy="357805"/>
      </dsp:txXfrm>
    </dsp:sp>
    <dsp:sp modelId="{83567E6E-07E9-3D4F-97F9-18EE5B0C8EA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76977" y="3029712"/>
        <a:ext cx="261518" cy="357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4DEA-9C15-424A-B7F1-CE187BDE3E3D}">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Root Cause Analysis</a:t>
          </a:r>
          <a:endParaRPr lang="en-US" sz="3300" kern="1200" dirty="0"/>
        </a:p>
      </dsp:txBody>
      <dsp:txXfrm>
        <a:off x="35709" y="35709"/>
        <a:ext cx="3865988" cy="1147782"/>
      </dsp:txXfrm>
    </dsp:sp>
    <dsp:sp modelId="{D9142296-1449-A34F-819D-02778C6A119D}">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Additional Data Sources</a:t>
          </a:r>
          <a:endParaRPr lang="en-US" sz="3300" kern="1200" dirty="0"/>
        </a:p>
      </dsp:txBody>
      <dsp:txXfrm>
        <a:off x="492908" y="1458108"/>
        <a:ext cx="3860502" cy="1147782"/>
      </dsp:txXfrm>
    </dsp:sp>
    <dsp:sp modelId="{D858B917-9698-384E-BDA2-8FD4891047B3}">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Select Root Cause</a:t>
          </a:r>
          <a:endParaRPr lang="en-US" sz="3300" kern="1200" dirty="0"/>
        </a:p>
      </dsp:txBody>
      <dsp:txXfrm>
        <a:off x="950108" y="2880508"/>
        <a:ext cx="3860502" cy="1147782"/>
      </dsp:txXfrm>
    </dsp:sp>
    <dsp:sp modelId="{1A2D6ED4-2F39-A84D-9DD3-9B8CB9C5301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5A84877B-E103-024C-A688-89A7BC2DF6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8/6/17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Shape 1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5" name="Shape 198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Explain that as a group, you will assess the above problem statement according to the criteria in the tool.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Ask that the group help as you assess the problem statement according to each piece of the criteria by giving a “thumbs up,” “thumbs down,” or something in between.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Tell them that the end goal will be to produce an even better problem statement. </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86" name="Shape 198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4" name="Shape 2064"/>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Here is an example of a revised problem statement that addresses the criteria that were not followed previously.  </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Perhaps quickly run the new problem statement through the criteria to illustrate – especially highlight no causation and one manageable issue.</a:t>
            </a:r>
          </a:p>
          <a:p>
            <a:pPr marL="0" marR="0" lvl="0" indent="0" algn="l" rtl="0">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600" b="1"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Encourage sharing out, if appropriate.</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the group does not raise the point, explain that when we see the words “due to,” we are assigning blame.</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OPTIONAL ACTIVITY</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Perhaps give the group some time to re-write the problem statement using the lessons learned from the criteria tool.  Have them share out what they came up with. Allow the group to assess each one that is shared.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(7-10min)</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65" name="Shape 2065"/>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Transition slide for next step in the process.</a:t>
            </a:r>
          </a:p>
        </p:txBody>
      </p:sp>
      <p:sp>
        <p:nvSpPr>
          <p:cNvPr id="2169" name="Shape 216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Shape 2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4" name="Shape 221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the root cause analysis is to identify possible reasons </a:t>
            </a:r>
            <a:r>
              <a:rPr lang="en-US" sz="1200" b="1" i="0" u="none" strike="noStrike" cap="none">
                <a:solidFill>
                  <a:schemeClr val="dk1"/>
                </a:solidFill>
                <a:latin typeface="Arial"/>
                <a:ea typeface="Arial"/>
                <a:cs typeface="Arial"/>
                <a:sym typeface="Arial"/>
              </a:rPr>
              <a:t>WHY</a:t>
            </a:r>
            <a:r>
              <a:rPr lang="en-US" sz="1200" b="0" i="0" u="none" strike="noStrike" cap="none">
                <a:solidFill>
                  <a:schemeClr val="dk1"/>
                </a:solidFill>
                <a:latin typeface="Arial"/>
                <a:ea typeface="Arial"/>
                <a:cs typeface="Arial"/>
                <a:sym typeface="Arial"/>
              </a:rPr>
              <a:t> the problem is occurring. Digging beneath the surface of the common assumptions that are often made when attempting to fix the problems we see. Understanding the root cause will lead to a more effective plan that addresses the real issues and is not based on assumptions.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Once we have analyzed the data and gained a clear understanding of what the data says through the development of problem statements, we can effectively begin to drill into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these problems exist. The needs assessment, or root cause analysis, will help us understand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problems, or gaps in data, exist.</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is significant because it helps answer WHY the problem (or gap based on data) exists. Determining a reason WHY a gap exists, especially one that</a:t>
            </a:r>
            <a:r>
              <a:rPr lang="en-US" sz="1200" b="1" i="0" u="none" strike="noStrike" cap="none">
                <a:solidFill>
                  <a:schemeClr val="dk1"/>
                </a:solidFill>
                <a:latin typeface="Arial"/>
                <a:ea typeface="Arial"/>
                <a:cs typeface="Arial"/>
                <a:sym typeface="Arial"/>
              </a:rPr>
              <a:t> isn’t an obvious reason why,</a:t>
            </a:r>
            <a:r>
              <a:rPr lang="en-US" sz="1200" b="0" i="0" u="none" strike="noStrike" cap="none">
                <a:solidFill>
                  <a:schemeClr val="dk1"/>
                </a:solidFill>
                <a:latin typeface="Arial"/>
                <a:ea typeface="Arial"/>
                <a:cs typeface="Arial"/>
                <a:sym typeface="Arial"/>
              </a:rPr>
              <a:t> gives us insight as to HOW best to address the problem in the planning phase of the process.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t>
            </a:r>
            <a:r>
              <a:rPr lang="en-US" sz="1200" b="1" i="0" u="none" strike="noStrike" cap="none">
                <a:solidFill>
                  <a:schemeClr val="dk1"/>
                </a:solidFill>
                <a:latin typeface="Arial"/>
                <a:ea typeface="Arial"/>
                <a:cs typeface="Arial"/>
                <a:sym typeface="Arial"/>
              </a:rPr>
              <a:t>is a hypothesis </a:t>
            </a:r>
            <a:r>
              <a:rPr lang="en-US" sz="1200" b="0" i="0" u="none" strike="noStrike" cap="none">
                <a:solidFill>
                  <a:schemeClr val="dk1"/>
                </a:solidFill>
                <a:latin typeface="Arial"/>
                <a:ea typeface="Arial"/>
                <a:cs typeface="Arial"/>
                <a:sym typeface="Arial"/>
              </a:rPr>
              <a:t>for the problem statement. This hypothesis sets the context for us to treat the deeper issues, below the surface of the problem statement. This hypothesis is a data grounded, proposed reason why this problem is occurring. However, there are no absolutes when it comes to determining whether or not the “right” root cause has been identified. </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analysis process allows one to </a:t>
            </a:r>
            <a:r>
              <a:rPr lang="en-US" sz="1200" b="1" i="0" u="none" strike="noStrike" cap="none">
                <a:solidFill>
                  <a:schemeClr val="dk1"/>
                </a:solidFill>
                <a:latin typeface="Arial"/>
                <a:ea typeface="Arial"/>
                <a:cs typeface="Arial"/>
                <a:sym typeface="Arial"/>
              </a:rPr>
              <a:t>drill deep below the surface</a:t>
            </a:r>
            <a:r>
              <a:rPr lang="en-US" sz="1200" b="0" i="0" u="none" strike="noStrike" cap="none">
                <a:solidFill>
                  <a:schemeClr val="dk1"/>
                </a:solidFill>
                <a:latin typeface="Arial"/>
                <a:ea typeface="Arial"/>
                <a:cs typeface="Arial"/>
                <a:sym typeface="Arial"/>
              </a:rPr>
              <a:t> reasons why. Drilling deep enough helps better identify the root cause, thus allowing us to select the best possible strategy later in the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Arial"/>
                <a:ea typeface="Arial"/>
                <a:cs typeface="Arial"/>
                <a:sym typeface="Arial"/>
              </a:rPr>
              <a:t>Facilitator Note</a:t>
            </a:r>
            <a:r>
              <a:rPr lang="en-US" sz="1200" b="0" i="1"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Arial"/>
                <a:ea typeface="Arial"/>
                <a:cs typeface="Arial"/>
                <a:sym typeface="Arial"/>
              </a:rPr>
              <a:t>Acknowledge those who may already work with a root cause analysis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5" name="Shape 221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Shape 2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9" name="Shape 22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first phase of this analysis is called the 10, 5, 5</a:t>
            </a:r>
          </a:p>
          <a:p>
            <a:pPr marL="622300" marR="0" lvl="1" indent="-171450" algn="l" rtl="0">
              <a:spcBef>
                <a:spcPts val="0"/>
              </a:spcBef>
              <a:spcAft>
                <a:spcPts val="0"/>
              </a:spcAft>
              <a:buClr>
                <a:schemeClr val="dk1"/>
              </a:buClr>
              <a:buSzPct val="25000"/>
              <a:buFont typeface="Arial"/>
              <a:buChar char="•"/>
            </a:pPr>
            <a:r>
              <a:rPr lang="en-US" sz="1200" b="1" i="0" u="none" strike="noStrike" cap="none">
                <a:solidFill>
                  <a:schemeClr val="dk1"/>
                </a:solidFill>
                <a:latin typeface="Arial"/>
                <a:ea typeface="Arial"/>
                <a:cs typeface="Arial"/>
                <a:sym typeface="Arial"/>
              </a:rPr>
              <a:t>10, 5, 5-</a:t>
            </a:r>
            <a:r>
              <a:rPr lang="en-US" sz="1200" b="0" i="0" u="none" strike="noStrike" cap="none">
                <a:solidFill>
                  <a:schemeClr val="dk1"/>
                </a:solidFill>
                <a:latin typeface="Arial"/>
                <a:ea typeface="Arial"/>
                <a:cs typeface="Arial"/>
                <a:sym typeface="Arial"/>
              </a:rPr>
              <a:t>--This is a group brainstorming process meant to begin conversations around the possible reasons WHY the problems or gaps exist.</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This process establishes multiple hypothesis to a given problem statement.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this activity is to stretch brainstorming beyond the surface level or common reasons “why.”</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In a minute, starting with the drafted problem statement written on your poster, you’re going to be given time </a:t>
            </a:r>
            <a:r>
              <a:rPr lang="en-US" sz="1200" b="1" i="0" u="none" strike="noStrike" cap="none">
                <a:solidFill>
                  <a:schemeClr val="dk1"/>
                </a:solidFill>
                <a:latin typeface="Arial"/>
                <a:ea typeface="Arial"/>
                <a:cs typeface="Arial"/>
                <a:sym typeface="Arial"/>
              </a:rPr>
              <a:t>individually </a:t>
            </a:r>
            <a:r>
              <a:rPr lang="en-US" sz="1200" b="0" i="0" u="none" strike="noStrike" cap="none">
                <a:solidFill>
                  <a:schemeClr val="dk1"/>
                </a:solidFill>
                <a:latin typeface="Arial"/>
                <a:ea typeface="Arial"/>
                <a:cs typeface="Arial"/>
                <a:sym typeface="Arial"/>
              </a:rPr>
              <a:t>to come up with a list of reasons why the problem is occurring </a:t>
            </a:r>
            <a:r>
              <a:rPr lang="en-US" sz="1200" b="0" i="0" u="none" strike="noStrike" cap="none">
                <a:solidFill>
                  <a:srgbClr val="FF0000"/>
                </a:solidFill>
                <a:latin typeface="Arial"/>
                <a:ea typeface="Arial"/>
                <a:cs typeface="Arial"/>
                <a:sym typeface="Arial"/>
              </a:rPr>
              <a:t>AND THEN YOU WILL BE GIVEN TIME TO WORK WHOLE GROUP TO COMBINE YOUR POSSIBLE REASONS WHY THE GAP EXISTS.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There are no wrong answers so record whatever possible reasons come to mind that problem is occurring. However, it’s important to note that data will need to be referenced in order to avoid subjectivity and opinion based reasons moving forward.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Handout 8: Root Cause Analysis activity</a:t>
            </a:r>
          </a:p>
          <a:p>
            <a:pPr marL="457200" marR="0" lvl="1"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0" name="Shape 22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Shape 2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2" name="Shape 2302"/>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Facilitator Talking Points: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Explain and follow activity steps below.</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Activity Steps: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1: Allow teams </a:t>
            </a:r>
            <a:r>
              <a:rPr lang="en-US" sz="1200" b="1" i="0" u="none" strike="noStrike" cap="none">
                <a:solidFill>
                  <a:schemeClr val="dk1"/>
                </a:solidFill>
                <a:latin typeface="Arial"/>
                <a:ea typeface="Arial"/>
                <a:cs typeface="Arial"/>
                <a:sym typeface="Arial"/>
              </a:rPr>
              <a:t>5-7 minutes </a:t>
            </a:r>
            <a:r>
              <a:rPr lang="en-US" sz="1200" b="0" i="0" u="none" strike="noStrike" cap="none">
                <a:solidFill>
                  <a:schemeClr val="dk1"/>
                </a:solidFill>
                <a:latin typeface="Arial"/>
                <a:ea typeface="Arial"/>
                <a:cs typeface="Arial"/>
                <a:sym typeface="Arial"/>
              </a:rPr>
              <a:t>to come up with 10 reasons why the problem exists individually (don’t advance the slides until it’s time for the next step).</a:t>
            </a:r>
          </a:p>
          <a:p>
            <a:pPr marL="457200" marR="0" lvl="1"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Let teams know when time is up and if they haven’t gotten to 10 reasons it’s ok. If they feel compelled to write more than 10 reasons, that’s ok too.</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2: </a:t>
            </a:r>
            <a:r>
              <a:rPr lang="en-US" sz="1200" b="1" i="0" u="none" strike="noStrike" cap="none">
                <a:solidFill>
                  <a:schemeClr val="dk1"/>
                </a:solidFill>
                <a:latin typeface="Arial"/>
                <a:ea typeface="Arial"/>
                <a:cs typeface="Arial"/>
                <a:sym typeface="Arial"/>
              </a:rPr>
              <a:t>Click to next step </a:t>
            </a:r>
            <a:r>
              <a:rPr lang="en-US" sz="1200" b="0" i="0" u="none" strike="noStrike" cap="none">
                <a:solidFill>
                  <a:schemeClr val="dk1"/>
                </a:solidFill>
                <a:latin typeface="Arial"/>
                <a:ea typeface="Arial"/>
                <a:cs typeface="Arial"/>
                <a:sym typeface="Arial"/>
              </a:rPr>
              <a:t>when time is up. Now come up with 5 more reasons why the problem exists.</a:t>
            </a:r>
          </a:p>
          <a:p>
            <a:pPr marL="457200" marR="0" lvl="1"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Mention to them that it may be a little more difficult to come up with 5 more reasons. Encourage them to stretch their thinking and try to come with 5 more. </a:t>
            </a:r>
            <a:r>
              <a:rPr lang="en-US" sz="1200" b="1" i="0" u="none" strike="noStrike" cap="none">
                <a:solidFill>
                  <a:schemeClr val="dk1"/>
                </a:solidFill>
                <a:latin typeface="Arial"/>
                <a:ea typeface="Arial"/>
                <a:cs typeface="Arial"/>
                <a:sym typeface="Arial"/>
              </a:rPr>
              <a:t>3-5 minutes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3: </a:t>
            </a:r>
            <a:r>
              <a:rPr lang="en-US" sz="1200" b="1" i="0" u="none" strike="noStrike" cap="none">
                <a:solidFill>
                  <a:schemeClr val="dk1"/>
                </a:solidFill>
                <a:latin typeface="Arial"/>
                <a:ea typeface="Arial"/>
                <a:cs typeface="Arial"/>
                <a:sym typeface="Arial"/>
              </a:rPr>
              <a:t>Click to next step</a:t>
            </a:r>
            <a:r>
              <a:rPr lang="en-US" sz="1200" b="0" i="0" u="none" strike="noStrike" cap="none">
                <a:solidFill>
                  <a:schemeClr val="dk1"/>
                </a:solidFill>
                <a:latin typeface="Arial"/>
                <a:ea typeface="Arial"/>
                <a:cs typeface="Arial"/>
                <a:sym typeface="Arial"/>
              </a:rPr>
              <a:t>. Now come up with 5 more reasons why the problem exists. This may be getting more difficult which is the intention. </a:t>
            </a:r>
            <a:r>
              <a:rPr lang="en-US" sz="1200" b="1" i="0" u="none" strike="noStrike" cap="none">
                <a:solidFill>
                  <a:schemeClr val="dk1"/>
                </a:solidFill>
                <a:latin typeface="Arial"/>
                <a:ea typeface="Arial"/>
                <a:cs typeface="Arial"/>
                <a:sym typeface="Arial"/>
              </a:rPr>
              <a:t>Allow 3 more minutes for this part.</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Acknowledge with teams that this may be hard to do after coming up with 15 reasons. The intention is to  move past the obvious reasons and possible “finger pointing”  that takes place when we think about why something isn’t working.  Encourage them to do their best, there isn’t a right or wrong.</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Now, allowing teams to work whole group, have them share their reasons with one another and record the reasons on one piece of paper.</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Step 4: </a:t>
            </a:r>
            <a:r>
              <a:rPr lang="en-US" sz="1200" b="1" i="0" u="none" strike="noStrike" cap="none">
                <a:solidFill>
                  <a:schemeClr val="dk1"/>
                </a:solidFill>
                <a:latin typeface="Arial"/>
                <a:ea typeface="Arial"/>
                <a:cs typeface="Arial"/>
                <a:sym typeface="Arial"/>
              </a:rPr>
              <a:t>Ask the participants to take note of the reasons for which they currently have data to support their belief and which one’s need additional data.</a:t>
            </a: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Explain and follow activity steps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Emphasize the importance of following the timing within the protocol</a:t>
            </a:r>
          </a:p>
          <a:p>
            <a:pPr marL="0" marR="0" lvl="0" indent="0" algn="l" rtl="0">
              <a:spcBef>
                <a:spcPts val="0"/>
              </a:spcBef>
              <a:spcAft>
                <a:spcPts val="0"/>
              </a:spcAft>
              <a:buClr>
                <a:schemeClr val="dk1"/>
              </a:buClr>
              <a:buSzPct val="250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303" name="Shape 2303"/>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Shape 2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8" name="Shape 232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Often times we expend energy in solving issues that are beyond our direct control but perhaps we still have influence over.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order to make urgent changes that have a strong impact, we want to focus our attention on what we can directly control.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next phase, you will sort through the list of 20 reasons and begin to decide which of those ideas can we control and which might we only have an influence over.</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29" name="Shape 232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Shape 2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9" name="Shape 23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phase to this process is</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called </a:t>
            </a:r>
            <a:r>
              <a:rPr lang="en-US" sz="1200" b="1" i="0" u="none" strike="noStrike" cap="none">
                <a:solidFill>
                  <a:schemeClr val="dk1"/>
                </a:solidFill>
                <a:latin typeface="Arial"/>
                <a:ea typeface="Arial"/>
                <a:cs typeface="Arial"/>
                <a:sym typeface="Arial"/>
              </a:rPr>
              <a:t>5 Whys.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 consensus has been reached, the 5 Whys will provide an opportunity for teams to dig deeper into why 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answer to the last question becomes the possible root cause.</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Know that 5 is not a magic number, it’s possible your team may want to explore up to 7 “whys” and in other cases, only 3.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Let’s revisit our example...</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70" name="Shape 23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4" name="Shape 14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1475" name="Shape 14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41</a:t>
            </a:fld>
            <a:endParaRPr lang="en-US" sz="120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Shape 14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2" name="Shape 14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 AM</a:t>
            </a:r>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46</a:t>
            </a:fld>
            <a:endParaRPr lang="en-US"/>
          </a:p>
        </p:txBody>
      </p:sp>
    </p:spTree>
    <p:extLst>
      <p:ext uri="{BB962C8B-B14F-4D97-AF65-F5344CB8AC3E}">
        <p14:creationId xmlns:p14="http://schemas.microsoft.com/office/powerpoint/2010/main" val="170283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8" name="Shape 178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 mentioned in the opening, the purpose of this training is not to review all required interventions, rather to focus on the most important aspect of the work: engaging in the TAIS continuous improvement process. </a:t>
            </a:r>
          </a:p>
          <a:p>
            <a:pPr marL="16510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Now we are going to take a look at the first quadrant of the continuous improvement process, data analysis.</a:t>
            </a:r>
          </a:p>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9" name="Shape 178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Shape 2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0" name="Shape 2120"/>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Provide the participants time to read this quote.  Then inform them that as we move through each section, especially data analysis and needs assessment, the underlying message in this quote w section think about what this quote means to each step in the continuous improvement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Provide the participants time to read this quote. </a:t>
            </a:r>
          </a:p>
        </p:txBody>
      </p:sp>
      <p:sp>
        <p:nvSpPr>
          <p:cNvPr id="2121" name="Shape 2121"/>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64A0E-7E47-5649-B75C-84712CE8C2F5}" type="datetimeFigureOut">
              <a:rPr lang="en-US" smtClean="0"/>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64A0E-7E47-5649-B75C-84712CE8C2F5}" type="datetimeFigureOut">
              <a:rPr lang="en-US" smtClean="0"/>
              <a:t>8/6/17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8/6/17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8/6/17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8/6/17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mailto:kchapa@esc1.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tequity.org/" TargetMode="Externa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hyperlink" Target="http://ocrdata.ed.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cbEgrdijuc8" TargetMode="External"/><Relationship Id="rId3" Type="http://schemas.openxmlformats.org/officeDocument/2006/relationships/hyperlink" Target="https://youtu.be/eidlyApBSk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rptsvr1.tea.texas.gov/perfreport/account/" TargetMode="Externa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emf"/><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s://goo.gl/RKDUy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ede.ucsc.edu/research/llaa/1.1_final.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ELL </a:t>
            </a:r>
            <a:r>
              <a:rPr lang="en-US" sz="50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Leadership Academy</a:t>
            </a:r>
            <a:endParaRPr lang="en-US" sz="5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6" name="Text Placeholder 5"/>
          <p:cNvSpPr>
            <a:spLocks noGrp="1"/>
          </p:cNvSpPr>
          <p:nvPr>
            <p:ph type="subTitle" idx="1"/>
          </p:nvPr>
        </p:nvSpPr>
        <p:spPr>
          <a:xfrm>
            <a:off x="2603097" y="4199383"/>
            <a:ext cx="6403743" cy="990600"/>
          </a:xfrm>
        </p:spPr>
        <p:txBody>
          <a:bodyPr>
            <a:noAutofit/>
          </a:bodyPr>
          <a:lstStyle/>
          <a:p>
            <a:r>
              <a:rPr lang="en-US" sz="2000" b="1" dirty="0"/>
              <a:t>Karina E. Chapa, </a:t>
            </a:r>
            <a:r>
              <a:rPr lang="en-US" sz="2000" b="1" dirty="0" smtClean="0"/>
              <a:t>M.Ed</a:t>
            </a:r>
            <a:r>
              <a:rPr lang="en-US" sz="2000" b="1" dirty="0"/>
              <a:t>.</a:t>
            </a:r>
          </a:p>
          <a:p>
            <a:r>
              <a:rPr lang="en-US" sz="2000" dirty="0"/>
              <a:t>Language Proficiency, </a:t>
            </a:r>
            <a:r>
              <a:rPr lang="en-US" sz="2000" dirty="0" err="1"/>
              <a:t>Biliteracy</a:t>
            </a:r>
            <a:r>
              <a:rPr lang="en-US" sz="2000" dirty="0"/>
              <a:t> </a:t>
            </a:r>
            <a:r>
              <a:rPr lang="en-US" sz="2000" dirty="0" smtClean="0"/>
              <a:t>and </a:t>
            </a:r>
            <a:r>
              <a:rPr lang="en-US" sz="2000" dirty="0"/>
              <a:t>Cultural Diversity Director</a:t>
            </a:r>
          </a:p>
          <a:p>
            <a:r>
              <a:rPr lang="en-US" sz="2000" u="sng" dirty="0" smtClean="0">
                <a:hlinkClick r:id="rId2"/>
              </a:rPr>
              <a:t>kchapa@esc1.net</a:t>
            </a:r>
            <a:endParaRPr lang="en-US" sz="2000" u="sng" dirty="0" smtClean="0"/>
          </a:p>
          <a:p>
            <a:r>
              <a:rPr lang="en-US" sz="2000" dirty="0" smtClean="0"/>
              <a:t>Twitter @esc1bilingual @</a:t>
            </a:r>
            <a:r>
              <a:rPr lang="en-US" sz="2000" dirty="0" err="1" smtClean="0"/>
              <a:t>bilingualpride</a:t>
            </a:r>
            <a:endParaRPr lang="en-US" sz="2000" dirty="0"/>
          </a:p>
        </p:txBody>
      </p:sp>
      <p:pic>
        <p:nvPicPr>
          <p:cNvPr id="8"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3927" y="4321612"/>
            <a:ext cx="1643561" cy="1637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hlinkClick r:id="rId2"/>
              </a:rPr>
              <a:t>www.gtequity.org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1571" y="611659"/>
            <a:ext cx="6872678" cy="4454014"/>
          </a:xfrm>
          <a:prstGeom prst="rect">
            <a:avLst/>
          </a:prstGeom>
          <a:effectLst>
            <a:glow rad="101600">
              <a:schemeClr val="tx1">
                <a:lumMod val="65000"/>
                <a:lumOff val="35000"/>
                <a:alpha val="6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3704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Reading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76" t="5361" r="5907" b="52440"/>
          <a:stretch/>
        </p:blipFill>
        <p:spPr>
          <a:xfrm>
            <a:off x="1340356" y="817685"/>
            <a:ext cx="6388081" cy="3923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329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Reading</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dirty="0"/>
              <a:t>Identifying ELLs in Gifted and Talented Programs</a:t>
            </a:r>
          </a:p>
          <a:p>
            <a:pPr marL="0" marR="0" lvl="0" indent="0" defTabSz="914400" eaLnBrk="1" fontAlgn="auto" latinLnBrk="0" hangingPunct="1">
              <a:lnSpc>
                <a:spcPct val="100000"/>
              </a:lnSpc>
              <a:spcBef>
                <a:spcPts val="0"/>
              </a:spcBef>
              <a:spcAft>
                <a:spcPts val="0"/>
              </a:spcAft>
              <a:buClrTx/>
              <a:buSzTx/>
              <a:buFontTx/>
              <a:buNone/>
              <a:tabLst/>
              <a:defRPr/>
            </a:pPr>
            <a:r>
              <a:rPr lang="en-US" b="1" i="1" dirty="0"/>
              <a:t>By Sam Savage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457200" indent="-457200">
              <a:spcBef>
                <a:spcPts val="0"/>
              </a:spcBef>
              <a:buClrTx/>
              <a:buFont typeface="+mj-lt"/>
              <a:buAutoNum type="arabicPeriod"/>
            </a:pPr>
            <a:r>
              <a:rPr lang="en-US" dirty="0"/>
              <a:t>Introduction (Paragraphs 1-3)</a:t>
            </a:r>
          </a:p>
          <a:p>
            <a:pPr marL="457200" indent="-457200">
              <a:spcBef>
                <a:spcPts val="0"/>
              </a:spcBef>
              <a:buClrTx/>
              <a:buFont typeface="+mj-lt"/>
              <a:buAutoNum type="arabicPeriod"/>
            </a:pPr>
            <a:r>
              <a:rPr lang="en-US" dirty="0"/>
              <a:t>Introduction (Paragraphs 4-6)</a:t>
            </a:r>
          </a:p>
          <a:p>
            <a:pPr marL="457200" indent="-457200">
              <a:spcBef>
                <a:spcPts val="0"/>
              </a:spcBef>
              <a:buClrTx/>
              <a:buFont typeface="+mj-lt"/>
              <a:buAutoNum type="arabicPeriod"/>
            </a:pPr>
            <a:r>
              <a:rPr lang="en-US" dirty="0"/>
              <a:t>The Role of Public Schools</a:t>
            </a:r>
          </a:p>
          <a:p>
            <a:pPr marL="457200" indent="-457200">
              <a:spcBef>
                <a:spcPts val="0"/>
              </a:spcBef>
              <a:buClrTx/>
              <a:buFont typeface="+mj-lt"/>
              <a:buAutoNum type="arabicPeriod"/>
            </a:pPr>
            <a:r>
              <a:rPr lang="en-US" dirty="0"/>
              <a:t>Use of IQ Tests</a:t>
            </a:r>
          </a:p>
          <a:p>
            <a:pPr marL="457200" indent="-457200">
              <a:spcBef>
                <a:spcPts val="0"/>
              </a:spcBef>
              <a:buClrTx/>
              <a:buFont typeface="+mj-lt"/>
              <a:buAutoNum type="arabicPeriod"/>
            </a:pPr>
            <a:r>
              <a:rPr lang="en-US" dirty="0"/>
              <a:t>Recommendations for Identifying GT ELLs</a:t>
            </a:r>
          </a:p>
          <a:p>
            <a:pPr marL="457200" indent="-457200">
              <a:spcBef>
                <a:spcPts val="0"/>
              </a:spcBef>
              <a:buClrTx/>
              <a:buFont typeface="+mj-lt"/>
              <a:buAutoNum type="arabicPeriod"/>
            </a:pPr>
            <a:r>
              <a:rPr lang="en-US" dirty="0"/>
              <a:t>Recommendations for Future Research</a:t>
            </a:r>
          </a:p>
        </p:txBody>
      </p:sp>
    </p:spTree>
    <p:extLst>
      <p:ext uri="{BB962C8B-B14F-4D97-AF65-F5344CB8AC3E}">
        <p14:creationId xmlns:p14="http://schemas.microsoft.com/office/powerpoint/2010/main" val="106215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a:xfrm>
            <a:off x="1203765" y="1067765"/>
            <a:ext cx="6824241" cy="3886200"/>
          </a:xfrm>
        </p:spPr>
        <p:txBody>
          <a:bodyPr>
            <a:normAutofit/>
          </a:bodyPr>
          <a:lstStyle/>
          <a:p>
            <a:pPr marL="0" indent="0" algn="ctr" eaLnBrk="0" hangingPunct="0">
              <a:buNone/>
            </a:pPr>
            <a:r>
              <a:rPr lang="en-US" altLang="en-US" sz="2800" b="1" dirty="0">
                <a:latin typeface="Gill Sans MT" panose="020B0502020104020203" pitchFamily="34" charset="0"/>
              </a:rPr>
              <a:t>If we don’t provide GT services to the best and the brightest from this rapidly growing population, where will the leadership and role models come from? </a:t>
            </a:r>
            <a:endParaRPr lang="en-US" altLang="en-US" sz="2800" dirty="0">
              <a:latin typeface="Gill Sans MT" panose="020B0502020104020203" pitchFamily="34" charset="0"/>
            </a:endParaRPr>
          </a:p>
          <a:p>
            <a:endParaRPr lang="en-US" sz="2800" dirty="0"/>
          </a:p>
        </p:txBody>
      </p:sp>
    </p:spTree>
    <p:extLst>
      <p:ext uri="{BB962C8B-B14F-4D97-AF65-F5344CB8AC3E}">
        <p14:creationId xmlns:p14="http://schemas.microsoft.com/office/powerpoint/2010/main" val="177548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172173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How does your district compare to the Region?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What inequities exist in your GT population?</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350" y="2523281"/>
            <a:ext cx="5499100" cy="2226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762000" y="4572000"/>
            <a:ext cx="7543800" cy="1600200"/>
          </a:xfrm>
        </p:spPr>
        <p:txBody>
          <a:bodyPr>
            <a:normAutofit/>
          </a:bodyPr>
          <a:lstStyle/>
          <a:p>
            <a:pPr algn="ctr"/>
            <a:r>
              <a:rPr lang="en-US" dirty="0">
                <a:hlinkClick r:id="rId3"/>
              </a:rPr>
              <a:t>ocrdata.ed.gov</a:t>
            </a:r>
            <a:endParaRPr lang="en-US" dirty="0"/>
          </a:p>
        </p:txBody>
      </p:sp>
    </p:spTree>
    <p:extLst>
      <p:ext uri="{BB962C8B-B14F-4D97-AF65-F5344CB8AC3E}">
        <p14:creationId xmlns:p14="http://schemas.microsoft.com/office/powerpoint/2010/main" val="124174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Who?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 y="1135898"/>
            <a:ext cx="7525473" cy="3344654"/>
          </a:xfrm>
          <a:prstGeom prst="rect">
            <a:avLst/>
          </a:prstGeom>
        </p:spPr>
      </p:pic>
      <p:sp>
        <p:nvSpPr>
          <p:cNvPr id="5" name="TextBox 4"/>
          <p:cNvSpPr txBox="1"/>
          <p:nvPr/>
        </p:nvSpPr>
        <p:spPr>
          <a:xfrm>
            <a:off x="844952" y="648182"/>
            <a:ext cx="2210764" cy="461665"/>
          </a:xfrm>
          <a:prstGeom prst="rect">
            <a:avLst/>
          </a:prstGeom>
          <a:noFill/>
        </p:spPr>
        <p:txBody>
          <a:bodyPr wrap="square" rtlCol="0">
            <a:spAutoFit/>
          </a:bodyPr>
          <a:lstStyle/>
          <a:p>
            <a:pPr algn="ctr"/>
            <a:r>
              <a:rPr lang="en-US" sz="2400" b="1" dirty="0">
                <a:solidFill>
                  <a:schemeClr val="accent1"/>
                </a:solidFill>
              </a:rPr>
              <a:t>High Achiever</a:t>
            </a:r>
          </a:p>
        </p:txBody>
      </p:sp>
      <p:sp>
        <p:nvSpPr>
          <p:cNvPr id="6" name="TextBox 5"/>
          <p:cNvSpPr txBox="1"/>
          <p:nvPr/>
        </p:nvSpPr>
        <p:spPr>
          <a:xfrm>
            <a:off x="3419354" y="628509"/>
            <a:ext cx="2210764" cy="461665"/>
          </a:xfrm>
          <a:prstGeom prst="rect">
            <a:avLst/>
          </a:prstGeom>
          <a:noFill/>
        </p:spPr>
        <p:txBody>
          <a:bodyPr wrap="square" rtlCol="0">
            <a:spAutoFit/>
          </a:bodyPr>
          <a:lstStyle/>
          <a:p>
            <a:pPr algn="ctr"/>
            <a:r>
              <a:rPr lang="en-US" sz="2400" b="1" dirty="0">
                <a:solidFill>
                  <a:schemeClr val="accent1"/>
                </a:solidFill>
              </a:rPr>
              <a:t>Gifted Learner</a:t>
            </a:r>
          </a:p>
        </p:txBody>
      </p:sp>
      <p:sp>
        <p:nvSpPr>
          <p:cNvPr id="7" name="TextBox 6"/>
          <p:cNvSpPr txBox="1"/>
          <p:nvPr/>
        </p:nvSpPr>
        <p:spPr>
          <a:xfrm>
            <a:off x="5828817" y="628508"/>
            <a:ext cx="2458656" cy="461665"/>
          </a:xfrm>
          <a:prstGeom prst="rect">
            <a:avLst/>
          </a:prstGeom>
          <a:noFill/>
        </p:spPr>
        <p:txBody>
          <a:bodyPr wrap="square" rtlCol="0">
            <a:spAutoFit/>
          </a:bodyPr>
          <a:lstStyle/>
          <a:p>
            <a:pPr algn="ctr"/>
            <a:r>
              <a:rPr lang="en-US" sz="2400" b="1" dirty="0">
                <a:solidFill>
                  <a:schemeClr val="accent1"/>
                </a:solidFill>
              </a:rPr>
              <a:t>Creative Thinker</a:t>
            </a:r>
          </a:p>
        </p:txBody>
      </p:sp>
      <p:sp>
        <p:nvSpPr>
          <p:cNvPr id="8" name="TextBox 7"/>
          <p:cNvSpPr txBox="1"/>
          <p:nvPr/>
        </p:nvSpPr>
        <p:spPr>
          <a:xfrm>
            <a:off x="844952" y="4526276"/>
            <a:ext cx="2210764" cy="461665"/>
          </a:xfrm>
          <a:prstGeom prst="rect">
            <a:avLst/>
          </a:prstGeom>
          <a:noFill/>
        </p:spPr>
        <p:txBody>
          <a:bodyPr wrap="square" rtlCol="0">
            <a:spAutoFit/>
          </a:bodyPr>
          <a:lstStyle/>
          <a:p>
            <a:pPr algn="ctr"/>
            <a:r>
              <a:rPr lang="en-US" sz="2400" b="1" dirty="0">
                <a:solidFill>
                  <a:schemeClr val="accent1"/>
                </a:solidFill>
              </a:rPr>
              <a:t>1</a:t>
            </a:r>
          </a:p>
        </p:txBody>
      </p:sp>
      <p:sp>
        <p:nvSpPr>
          <p:cNvPr id="9" name="TextBox 8"/>
          <p:cNvSpPr txBox="1"/>
          <p:nvPr/>
        </p:nvSpPr>
        <p:spPr>
          <a:xfrm>
            <a:off x="3419354" y="4526275"/>
            <a:ext cx="2210764" cy="461665"/>
          </a:xfrm>
          <a:prstGeom prst="rect">
            <a:avLst/>
          </a:prstGeom>
          <a:noFill/>
        </p:spPr>
        <p:txBody>
          <a:bodyPr wrap="square" rtlCol="0">
            <a:spAutoFit/>
          </a:bodyPr>
          <a:lstStyle/>
          <a:p>
            <a:pPr algn="ctr"/>
            <a:r>
              <a:rPr lang="en-US" sz="2400" b="1">
                <a:solidFill>
                  <a:schemeClr val="accent1"/>
                </a:solidFill>
              </a:rPr>
              <a:t>2</a:t>
            </a:r>
            <a:endParaRPr lang="en-US" sz="2400" b="1" dirty="0">
              <a:solidFill>
                <a:schemeClr val="accent1"/>
              </a:solidFill>
            </a:endParaRPr>
          </a:p>
        </p:txBody>
      </p:sp>
      <p:sp>
        <p:nvSpPr>
          <p:cNvPr id="10" name="TextBox 9"/>
          <p:cNvSpPr txBox="1"/>
          <p:nvPr/>
        </p:nvSpPr>
        <p:spPr>
          <a:xfrm>
            <a:off x="5993756" y="4526275"/>
            <a:ext cx="2210764" cy="461665"/>
          </a:xfrm>
          <a:prstGeom prst="rect">
            <a:avLst/>
          </a:prstGeom>
          <a:noFill/>
        </p:spPr>
        <p:txBody>
          <a:bodyPr wrap="square" rtlCol="0">
            <a:spAutoFit/>
          </a:bodyPr>
          <a:lstStyle/>
          <a:p>
            <a:pPr algn="ctr"/>
            <a:r>
              <a:rPr lang="en-US" sz="2400" b="1" dirty="0">
                <a:solidFill>
                  <a:schemeClr val="accent1"/>
                </a:solidFill>
              </a:rPr>
              <a:t>3</a:t>
            </a:r>
          </a:p>
        </p:txBody>
      </p:sp>
    </p:spTree>
    <p:extLst>
      <p:ext uri="{BB962C8B-B14F-4D97-AF65-F5344CB8AC3E}">
        <p14:creationId xmlns:p14="http://schemas.microsoft.com/office/powerpoint/2010/main" val="1093094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a:xfrm>
            <a:off x="1201838" y="685800"/>
            <a:ext cx="7085635" cy="3886200"/>
          </a:xfrm>
        </p:spPr>
        <p:txBody>
          <a:bodyPr/>
          <a:lstStyle/>
          <a:p>
            <a:pPr marL="457200" indent="-457200">
              <a:buFont typeface="+mj-lt"/>
              <a:buAutoNum type="arabicPeriod"/>
            </a:pPr>
            <a:r>
              <a:rPr lang="en-US" dirty="0"/>
              <a:t>Create a task force</a:t>
            </a:r>
          </a:p>
          <a:p>
            <a:pPr marL="457200" indent="-457200">
              <a:buFont typeface="+mj-lt"/>
              <a:buAutoNum type="arabicPeriod"/>
            </a:pPr>
            <a:r>
              <a:rPr lang="en-US" dirty="0"/>
              <a:t>Identify members</a:t>
            </a:r>
          </a:p>
          <a:p>
            <a:pPr marL="457200" indent="-457200">
              <a:buFont typeface="+mj-lt"/>
              <a:buAutoNum type="arabicPeriod"/>
            </a:pPr>
            <a:r>
              <a:rPr lang="en-US" dirty="0"/>
              <a:t>Define purpose of task force</a:t>
            </a:r>
          </a:p>
          <a:p>
            <a:pPr marL="457200" indent="-457200">
              <a:buFont typeface="+mj-lt"/>
              <a:buAutoNum type="arabicPeriod"/>
            </a:pPr>
            <a:r>
              <a:rPr lang="en-US" dirty="0"/>
              <a:t>Provide training</a:t>
            </a:r>
          </a:p>
          <a:p>
            <a:pPr marL="457200" indent="-457200">
              <a:buFont typeface="+mj-lt"/>
              <a:buAutoNum type="arabicPeriod"/>
            </a:pPr>
            <a:r>
              <a:rPr lang="en-US" dirty="0"/>
              <a:t>Book studies: poverty, ELL, twice exceptional, cultural diversity</a:t>
            </a:r>
          </a:p>
          <a:p>
            <a:pPr marL="457200" indent="-457200">
              <a:buFont typeface="+mj-lt"/>
              <a:buAutoNum type="arabicPeriod"/>
            </a:pPr>
            <a:r>
              <a:rPr lang="en-US" dirty="0"/>
              <a:t>Validity of assessments</a:t>
            </a:r>
          </a:p>
        </p:txBody>
      </p:sp>
    </p:spTree>
    <p:extLst>
      <p:ext uri="{BB962C8B-B14F-4D97-AF65-F5344CB8AC3E}">
        <p14:creationId xmlns:p14="http://schemas.microsoft.com/office/powerpoint/2010/main" val="207021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62000" y="587892"/>
            <a:ext cx="3657600" cy="3984108"/>
          </a:xfrm>
        </p:spPr>
        <p:txBody>
          <a:bodyPr/>
          <a:lstStyle/>
          <a:p>
            <a:r>
              <a:rPr lang="en-US" b="1" dirty="0" smtClean="0"/>
              <a:t>Content Objective</a:t>
            </a:r>
          </a:p>
          <a:p>
            <a:pPr marL="0" indent="0">
              <a:buNone/>
            </a:pPr>
            <a:r>
              <a:rPr lang="en-US" sz="2400" dirty="0"/>
              <a:t>Today I </a:t>
            </a:r>
            <a:r>
              <a:rPr lang="en-US" sz="2400" u="sng" dirty="0" smtClean="0"/>
              <a:t>explored</a:t>
            </a:r>
            <a:r>
              <a:rPr lang="en-US" sz="2400" dirty="0" smtClean="0"/>
              <a:t> the differences between </a:t>
            </a:r>
            <a:r>
              <a:rPr lang="en-US" sz="2400" b="1" dirty="0" smtClean="0"/>
              <a:t>remediation and acceleration</a:t>
            </a:r>
            <a:r>
              <a:rPr lang="en-US" sz="2400" dirty="0" smtClean="0"/>
              <a:t>. I also </a:t>
            </a:r>
            <a:r>
              <a:rPr lang="en-US" sz="2400" u="sng" dirty="0" smtClean="0"/>
              <a:t>reflected</a:t>
            </a:r>
            <a:r>
              <a:rPr lang="en-US" sz="2400" dirty="0" smtClean="0"/>
              <a:t> on how </a:t>
            </a:r>
            <a:r>
              <a:rPr lang="en-US" sz="2400" b="1" dirty="0" smtClean="0"/>
              <a:t>equity</a:t>
            </a:r>
            <a:r>
              <a:rPr lang="en-US" sz="2400" dirty="0" smtClean="0"/>
              <a:t> plays a role in </a:t>
            </a:r>
            <a:r>
              <a:rPr lang="en-US" sz="2400" b="1" dirty="0" smtClean="0"/>
              <a:t>GT programs</a:t>
            </a:r>
            <a:r>
              <a:rPr lang="en-US" sz="2400" dirty="0" smtClean="0"/>
              <a:t>.</a:t>
            </a:r>
            <a:endParaRPr lang="en-US" sz="2400" dirty="0"/>
          </a:p>
        </p:txBody>
      </p:sp>
      <p:sp>
        <p:nvSpPr>
          <p:cNvPr id="4" name="Content Placeholder 3"/>
          <p:cNvSpPr>
            <a:spLocks noGrp="1"/>
          </p:cNvSpPr>
          <p:nvPr>
            <p:ph sz="half" idx="2"/>
          </p:nvPr>
        </p:nvSpPr>
        <p:spPr>
          <a:xfrm>
            <a:off x="4552377" y="587892"/>
            <a:ext cx="3657600" cy="3984108"/>
          </a:xfrm>
        </p:spPr>
        <p:txBody>
          <a:bodyPr/>
          <a:lstStyle/>
          <a:p>
            <a:r>
              <a:rPr lang="en-US" b="1" dirty="0" smtClean="0"/>
              <a:t>Language Objective</a:t>
            </a:r>
          </a:p>
          <a:p>
            <a:pPr marL="0" indent="0">
              <a:buNone/>
            </a:pPr>
            <a:r>
              <a:rPr lang="en-US" sz="2400" dirty="0"/>
              <a:t>Today I </a:t>
            </a:r>
            <a:r>
              <a:rPr lang="en-US" sz="2400" u="sng" dirty="0" smtClean="0"/>
              <a:t>discussed</a:t>
            </a:r>
            <a:r>
              <a:rPr lang="en-US" sz="2400" dirty="0" smtClean="0"/>
              <a:t> with my peers the differences between </a:t>
            </a:r>
            <a:r>
              <a:rPr lang="en-US" sz="2400" b="1" dirty="0" smtClean="0"/>
              <a:t>remediation and acceleration</a:t>
            </a:r>
            <a:r>
              <a:rPr lang="en-US" sz="2400" dirty="0" smtClean="0"/>
              <a:t>. I also </a:t>
            </a:r>
            <a:r>
              <a:rPr lang="en-US" sz="2400" u="sng" dirty="0" smtClean="0"/>
              <a:t>created</a:t>
            </a:r>
            <a:r>
              <a:rPr lang="en-US" sz="2400" dirty="0" smtClean="0"/>
              <a:t> a </a:t>
            </a:r>
            <a:r>
              <a:rPr lang="en-US" sz="2400" b="1" dirty="0" smtClean="0"/>
              <a:t>plan of action</a:t>
            </a:r>
            <a:r>
              <a:rPr lang="en-US" sz="2400" dirty="0" smtClean="0"/>
              <a:t> to ensure equitable services in our GT program.</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756639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Accountability</a:t>
            </a:r>
            <a:endParaRPr lang="en-US" dirty="0"/>
          </a:p>
        </p:txBody>
      </p:sp>
      <p:sp>
        <p:nvSpPr>
          <p:cNvPr id="3" name="Text Placeholder 2"/>
          <p:cNvSpPr>
            <a:spLocks noGrp="1"/>
          </p:cNvSpPr>
          <p:nvPr>
            <p:ph type="body" idx="1"/>
          </p:nvPr>
        </p:nvSpPr>
        <p:spPr/>
        <p:txBody>
          <a:bodyPr/>
          <a:lstStyle/>
          <a:p>
            <a:r>
              <a:rPr lang="en-US" dirty="0" smtClean="0"/>
              <a:t>Indexes, Safeguards and PBMAS</a:t>
            </a:r>
            <a:endParaRPr lang="en-US" dirty="0"/>
          </a:p>
        </p:txBody>
      </p:sp>
    </p:spTree>
    <p:extLst>
      <p:ext uri="{BB962C8B-B14F-4D97-AF65-F5344CB8AC3E}">
        <p14:creationId xmlns:p14="http://schemas.microsoft.com/office/powerpoint/2010/main" val="1892781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99163" y="587892"/>
            <a:ext cx="3657600" cy="3984108"/>
          </a:xfrm>
        </p:spPr>
        <p:txBody>
          <a:bodyPr/>
          <a:lstStyle/>
          <a:p>
            <a:r>
              <a:rPr lang="en-US" b="1" dirty="0" smtClean="0"/>
              <a:t>Content Objective</a:t>
            </a:r>
          </a:p>
          <a:p>
            <a:pPr marL="0" indent="0">
              <a:buNone/>
            </a:pPr>
            <a:r>
              <a:rPr lang="en-US" sz="2400" dirty="0"/>
              <a:t>Today I will </a:t>
            </a:r>
            <a:r>
              <a:rPr lang="en-US" sz="2400" u="sng" dirty="0" smtClean="0"/>
              <a:t>analyze</a:t>
            </a:r>
            <a:r>
              <a:rPr lang="en-US" sz="2400" dirty="0" smtClean="0"/>
              <a:t> different </a:t>
            </a:r>
            <a:r>
              <a:rPr lang="en-US" sz="2400" b="1" dirty="0" smtClean="0"/>
              <a:t>accountability systems </a:t>
            </a:r>
            <a:r>
              <a:rPr lang="en-US" sz="2400" dirty="0" smtClean="0"/>
              <a:t>and the impact they have on the instruction of English Language Learners.</a:t>
            </a:r>
            <a:endParaRPr lang="en-US" sz="2400" dirty="0"/>
          </a:p>
        </p:txBody>
      </p:sp>
      <p:sp>
        <p:nvSpPr>
          <p:cNvPr id="4" name="Content Placeholder 3"/>
          <p:cNvSpPr>
            <a:spLocks noGrp="1"/>
          </p:cNvSpPr>
          <p:nvPr>
            <p:ph sz="half" idx="2"/>
          </p:nvPr>
        </p:nvSpPr>
        <p:spPr>
          <a:xfrm>
            <a:off x="4647992" y="821250"/>
            <a:ext cx="3657600" cy="3127249"/>
          </a:xfrm>
        </p:spPr>
        <p:txBody>
          <a:bodyPr/>
          <a:lstStyle/>
          <a:p>
            <a:r>
              <a:rPr lang="en-US" b="1" dirty="0" smtClean="0"/>
              <a:t>Language Objective</a:t>
            </a:r>
          </a:p>
          <a:p>
            <a:pPr marL="0" indent="0">
              <a:buNone/>
            </a:pPr>
            <a:r>
              <a:rPr lang="en-US" sz="2400" dirty="0"/>
              <a:t>Today I will </a:t>
            </a:r>
            <a:r>
              <a:rPr lang="en-US" sz="2400" u="sng" dirty="0" smtClean="0"/>
              <a:t>discuss</a:t>
            </a:r>
            <a:r>
              <a:rPr lang="en-US" sz="2400" dirty="0" smtClean="0"/>
              <a:t> how different </a:t>
            </a:r>
            <a:r>
              <a:rPr lang="en-US" sz="2400" b="1" dirty="0" smtClean="0"/>
              <a:t>accountability systems</a:t>
            </a:r>
            <a:r>
              <a:rPr lang="en-US" sz="2400" dirty="0" smtClean="0"/>
              <a:t> impact my school and my 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20756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Power of acceleration</a:t>
            </a:r>
          </a:p>
        </p:txBody>
      </p:sp>
      <p:sp>
        <p:nvSpPr>
          <p:cNvPr id="3" name="Text Placeholder 2"/>
          <p:cNvSpPr>
            <a:spLocks noGrp="1"/>
          </p:cNvSpPr>
          <p:nvPr>
            <p:ph type="body" idx="1"/>
          </p:nvPr>
        </p:nvSpPr>
        <p:spPr/>
        <p:txBody>
          <a:bodyPr/>
          <a:lstStyle/>
          <a:p>
            <a:r>
              <a:rPr lang="en-US" dirty="0"/>
              <a:t>Remediation vs Acceleration</a:t>
            </a:r>
          </a:p>
        </p:txBody>
      </p:sp>
    </p:spTree>
    <p:extLst>
      <p:ext uri="{BB962C8B-B14F-4D97-AF65-F5344CB8AC3E}">
        <p14:creationId xmlns:p14="http://schemas.microsoft.com/office/powerpoint/2010/main" val="306988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55" y="3619052"/>
            <a:ext cx="7543800" cy="1676400"/>
          </a:xfrm>
        </p:spPr>
        <p:txBody>
          <a:bodyPr>
            <a:normAutofit/>
          </a:bodyPr>
          <a:lstStyle/>
          <a:p>
            <a:r>
              <a:rPr lang="en-US" sz="4800" dirty="0" smtClean="0"/>
              <a:t>State Accountability</a:t>
            </a:r>
            <a:br>
              <a:rPr lang="en-US" sz="4800" dirty="0" smtClean="0"/>
            </a:br>
            <a:r>
              <a:rPr lang="en-US" sz="4800" dirty="0" smtClean="0"/>
              <a:t>Anticipation </a:t>
            </a:r>
            <a:r>
              <a:rPr lang="en-US" sz="4800" dirty="0"/>
              <a:t>Guide</a:t>
            </a:r>
          </a:p>
        </p:txBody>
      </p:sp>
      <p:sp>
        <p:nvSpPr>
          <p:cNvPr id="4" name="Content Placeholder 3"/>
          <p:cNvSpPr>
            <a:spLocks noGrp="1"/>
          </p:cNvSpPr>
          <p:nvPr>
            <p:ph idx="4294967295"/>
          </p:nvPr>
        </p:nvSpPr>
        <p:spPr>
          <a:xfrm>
            <a:off x="799164" y="5251854"/>
            <a:ext cx="7543800" cy="826706"/>
          </a:xfrm>
        </p:spPr>
        <p:txBody>
          <a:bodyPr>
            <a:noAutofit/>
          </a:bodyPr>
          <a:lstStyle/>
          <a:p>
            <a:pPr marL="0" indent="0">
              <a:buNone/>
            </a:pPr>
            <a:r>
              <a:rPr lang="en-US" sz="2000" dirty="0" err="1" smtClean="0"/>
              <a:t>kahoot.it</a:t>
            </a:r>
            <a:endParaRPr lang="en-US" sz="2000" dirty="0"/>
          </a:p>
          <a:p>
            <a:pPr marL="0" indent="0">
              <a:buNone/>
            </a:pPr>
            <a:r>
              <a:rPr lang="en-US" sz="2000" dirty="0"/>
              <a:t>create.kahoot.it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194" y="3740054"/>
            <a:ext cx="1555398" cy="1555398"/>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71980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248344687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91846" y="3064335"/>
            <a:ext cx="1675508"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b="1" dirty="0">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b="1" dirty="0">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b="1" dirty="0">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04359532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2017 INDEXES AND SAFEGUARDS</a:t>
            </a:r>
            <a:endParaRPr lang="en-US" sz="4400" dirty="0"/>
          </a:p>
        </p:txBody>
      </p:sp>
      <p:sp>
        <p:nvSpPr>
          <p:cNvPr id="3" name="Text Placeholder 2"/>
          <p:cNvSpPr>
            <a:spLocks noGrp="1"/>
          </p:cNvSpPr>
          <p:nvPr>
            <p:ph type="subTitle" idx="1"/>
          </p:nvPr>
        </p:nvSpPr>
        <p:spPr/>
        <p:txBody>
          <a:bodyPr>
            <a:normAutofit/>
          </a:bodyPr>
          <a:lstStyle/>
          <a:p>
            <a:r>
              <a:rPr lang="en-US" dirty="0" smtClean="0"/>
              <a:t>State and Federal Accountability Systems</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Accountability Videos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English: </a:t>
            </a:r>
            <a:r>
              <a:rPr lang="en-US" dirty="0">
                <a:hlinkClick r:id="rId2"/>
              </a:rPr>
              <a:t>https://youtu.be/</a:t>
            </a:r>
            <a:r>
              <a:rPr lang="en-US" dirty="0" smtClean="0">
                <a:hlinkClick r:id="rId2"/>
              </a:rPr>
              <a:t>cbEgrdijuc8</a:t>
            </a:r>
            <a:endParaRPr lang="en-US" dirty="0"/>
          </a:p>
          <a:p>
            <a:r>
              <a:rPr lang="en-US" dirty="0" smtClean="0"/>
              <a:t>Spanish</a:t>
            </a:r>
            <a:r>
              <a:rPr lang="en-US" dirty="0"/>
              <a:t>: </a:t>
            </a:r>
            <a:r>
              <a:rPr lang="en-US" dirty="0">
                <a:hlinkClick r:id="rId3"/>
              </a:rPr>
              <a:t>https://youtu.be/</a:t>
            </a:r>
            <a:r>
              <a:rPr lang="en-US" dirty="0" smtClean="0">
                <a:hlinkClick r:id="rId3"/>
              </a:rPr>
              <a:t>eidlyApBSkY</a:t>
            </a:r>
            <a:endParaRPr lang="en-US" dirty="0" smtClean="0"/>
          </a:p>
          <a:p>
            <a:pPr marL="0" indent="0">
              <a:buNone/>
            </a:pPr>
            <a:endParaRPr lang="en-US" dirty="0"/>
          </a:p>
        </p:txBody>
      </p:sp>
    </p:spTree>
    <p:extLst>
      <p:ext uri="{BB962C8B-B14F-4D97-AF65-F5344CB8AC3E}">
        <p14:creationId xmlns:p14="http://schemas.microsoft.com/office/powerpoint/2010/main" val="626468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3873" cy="6858000"/>
          </a:xfrm>
          <a:prstGeom prst="rect">
            <a:avLst/>
          </a:prstGeom>
        </p:spPr>
      </p:pic>
    </p:spTree>
    <p:extLst>
      <p:ext uri="{BB962C8B-B14F-4D97-AF65-F5344CB8AC3E}">
        <p14:creationId xmlns:p14="http://schemas.microsoft.com/office/powerpoint/2010/main" val="284816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Framework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4862"/>
          <a:stretch/>
        </p:blipFill>
        <p:spPr>
          <a:xfrm rot="16200000">
            <a:off x="2342392" y="161991"/>
            <a:ext cx="4400263" cy="5293306"/>
          </a:xfrm>
          <a:prstGeom prst="rect">
            <a:avLst/>
          </a:prstGeom>
        </p:spPr>
      </p:pic>
    </p:spTree>
    <p:extLst>
      <p:ext uri="{BB962C8B-B14F-4D97-AF65-F5344CB8AC3E}">
        <p14:creationId xmlns:p14="http://schemas.microsoft.com/office/powerpoint/2010/main" val="3861115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62442"/>
            <a:ext cx="6781800" cy="1109757"/>
          </a:xfrm>
        </p:spPr>
        <p:txBody>
          <a:bodyPr/>
          <a:lstStyle/>
          <a:p>
            <a:r>
              <a:rPr lang="en-US" dirty="0" smtClean="0"/>
              <a:t>Index 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5226"/>
          <a:stretch/>
        </p:blipFill>
        <p:spPr>
          <a:xfrm rot="16200000">
            <a:off x="2504360" y="276270"/>
            <a:ext cx="4184465" cy="4686021"/>
          </a:xfrm>
          <a:prstGeom prst="rect">
            <a:avLst/>
          </a:prstGeom>
        </p:spPr>
      </p:pic>
    </p:spTree>
    <p:extLst>
      <p:ext uri="{BB962C8B-B14F-4D97-AF65-F5344CB8AC3E}">
        <p14:creationId xmlns:p14="http://schemas.microsoft.com/office/powerpoint/2010/main" val="1323178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pic>
        <p:nvPicPr>
          <p:cNvPr id="7" name="Picture 6"/>
          <p:cNvPicPr>
            <a:picLocks noChangeAspect="1"/>
          </p:cNvPicPr>
          <p:nvPr/>
        </p:nvPicPr>
        <p:blipFill>
          <a:blip r:embed="rId3"/>
          <a:stretch>
            <a:fillRect/>
          </a:stretch>
        </p:blipFill>
        <p:spPr>
          <a:xfrm rot="16200000">
            <a:off x="2566442" y="124454"/>
            <a:ext cx="4091540" cy="5441749"/>
          </a:xfrm>
          <a:prstGeom prst="rect">
            <a:avLst/>
          </a:prstGeom>
        </p:spPr>
      </p:pic>
    </p:spTree>
    <p:extLst>
      <p:ext uri="{BB962C8B-B14F-4D97-AF65-F5344CB8AC3E}">
        <p14:creationId xmlns:p14="http://schemas.microsoft.com/office/powerpoint/2010/main" val="153632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a:blip r:embed="rId3"/>
          <a:stretch>
            <a:fillRect/>
          </a:stretch>
        </p:blipFill>
        <p:spPr>
          <a:xfrm rot="16200000">
            <a:off x="2491998" y="204625"/>
            <a:ext cx="4179251" cy="5357498"/>
          </a:xfrm>
          <a:prstGeom prst="rect">
            <a:avLst/>
          </a:prstGeom>
        </p:spPr>
      </p:pic>
    </p:spTree>
    <p:extLst>
      <p:ext uri="{BB962C8B-B14F-4D97-AF65-F5344CB8AC3E}">
        <p14:creationId xmlns:p14="http://schemas.microsoft.com/office/powerpoint/2010/main" val="302274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62000" y="587892"/>
            <a:ext cx="3657600" cy="3984108"/>
          </a:xfrm>
        </p:spPr>
        <p:txBody>
          <a:bodyPr/>
          <a:lstStyle/>
          <a:p>
            <a:r>
              <a:rPr lang="en-US" b="1" dirty="0" smtClean="0"/>
              <a:t>Content Objective</a:t>
            </a:r>
          </a:p>
          <a:p>
            <a:pPr marL="0" indent="0">
              <a:buNone/>
            </a:pPr>
            <a:r>
              <a:rPr lang="en-US" sz="2400" dirty="0"/>
              <a:t>Today I will </a:t>
            </a:r>
            <a:r>
              <a:rPr lang="en-US" sz="2400" u="sng" dirty="0" smtClean="0"/>
              <a:t>explore</a:t>
            </a:r>
            <a:r>
              <a:rPr lang="en-US" sz="2400" dirty="0" smtClean="0"/>
              <a:t> the differences between </a:t>
            </a:r>
            <a:r>
              <a:rPr lang="en-US" sz="2400" b="1" dirty="0" smtClean="0"/>
              <a:t>remediation and acceleration</a:t>
            </a:r>
            <a:r>
              <a:rPr lang="en-US" sz="2400" dirty="0" smtClean="0"/>
              <a:t>. I will also </a:t>
            </a:r>
            <a:r>
              <a:rPr lang="en-US" sz="2400" u="sng" dirty="0" smtClean="0"/>
              <a:t>reflect</a:t>
            </a:r>
            <a:r>
              <a:rPr lang="en-US" sz="2400" dirty="0" smtClean="0"/>
              <a:t> on how </a:t>
            </a:r>
            <a:r>
              <a:rPr lang="en-US" sz="2400" b="1" dirty="0" smtClean="0"/>
              <a:t>equity</a:t>
            </a:r>
            <a:r>
              <a:rPr lang="en-US" sz="2400" dirty="0" smtClean="0"/>
              <a:t> plays a role in </a:t>
            </a:r>
            <a:r>
              <a:rPr lang="en-US" sz="2400" b="1" dirty="0" smtClean="0"/>
              <a:t>GT programs</a:t>
            </a:r>
            <a:r>
              <a:rPr lang="en-US" sz="2400" dirty="0" smtClean="0"/>
              <a:t>.</a:t>
            </a:r>
            <a:endParaRPr lang="en-US" sz="2400" dirty="0"/>
          </a:p>
        </p:txBody>
      </p:sp>
      <p:sp>
        <p:nvSpPr>
          <p:cNvPr id="4" name="Content Placeholder 3"/>
          <p:cNvSpPr>
            <a:spLocks noGrp="1"/>
          </p:cNvSpPr>
          <p:nvPr>
            <p:ph sz="half" idx="2"/>
          </p:nvPr>
        </p:nvSpPr>
        <p:spPr>
          <a:xfrm>
            <a:off x="4647992" y="761258"/>
            <a:ext cx="3657600" cy="3984108"/>
          </a:xfrm>
        </p:spPr>
        <p:txBody>
          <a:bodyPr/>
          <a:lstStyle/>
          <a:p>
            <a:r>
              <a:rPr lang="en-US" b="1" dirty="0" smtClean="0"/>
              <a:t>Language Objective</a:t>
            </a:r>
          </a:p>
          <a:p>
            <a:pPr marL="0" indent="0">
              <a:buNone/>
            </a:pPr>
            <a:r>
              <a:rPr lang="en-US" sz="2400" dirty="0"/>
              <a:t>Today I will </a:t>
            </a:r>
            <a:r>
              <a:rPr lang="en-US" sz="2400" u="sng" dirty="0" smtClean="0"/>
              <a:t>discuss</a:t>
            </a:r>
            <a:r>
              <a:rPr lang="en-US" sz="2400" dirty="0" smtClean="0"/>
              <a:t> with my peers the differences between </a:t>
            </a:r>
            <a:r>
              <a:rPr lang="en-US" sz="2400" b="1" dirty="0" smtClean="0"/>
              <a:t>remediation and acceleration</a:t>
            </a:r>
            <a:r>
              <a:rPr lang="en-US" sz="2400" dirty="0" smtClean="0"/>
              <a:t>. I will also </a:t>
            </a:r>
            <a:r>
              <a:rPr lang="en-US" sz="2400" u="sng" dirty="0" smtClean="0"/>
              <a:t>create</a:t>
            </a:r>
            <a:r>
              <a:rPr lang="en-US" sz="2400" dirty="0" smtClean="0"/>
              <a:t> a </a:t>
            </a:r>
            <a:r>
              <a:rPr lang="en-US" sz="2400" b="1" dirty="0" smtClean="0"/>
              <a:t>plan of action</a:t>
            </a:r>
            <a:r>
              <a:rPr lang="en-US" sz="2400" dirty="0" smtClean="0"/>
              <a:t> to ensure equitable services in our GT program.</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43311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4</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a:blip r:embed="rId3"/>
          <a:stretch>
            <a:fillRect/>
          </a:stretch>
        </p:blipFill>
        <p:spPr>
          <a:xfrm rot="16200000">
            <a:off x="2392395" y="-403013"/>
            <a:ext cx="4329849" cy="6601061"/>
          </a:xfrm>
          <a:prstGeom prst="rect">
            <a:avLst/>
          </a:prstGeom>
        </p:spPr>
      </p:pic>
    </p:spTree>
    <p:extLst>
      <p:ext uri="{BB962C8B-B14F-4D97-AF65-F5344CB8AC3E}">
        <p14:creationId xmlns:p14="http://schemas.microsoft.com/office/powerpoint/2010/main" val="1510764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3322320"/>
            <a:ext cx="5836920" cy="1676400"/>
          </a:xfrm>
        </p:spPr>
        <p:txBody>
          <a:bodyPr>
            <a:normAutofit fontScale="90000"/>
          </a:bodyPr>
          <a:lstStyle/>
          <a:p>
            <a:r>
              <a:rPr lang="en-US" smtClean="0"/>
              <a:t>Indexes and safeguards reports</a:t>
            </a:r>
            <a:endParaRPr lang="en-US" dirty="0"/>
          </a:p>
        </p:txBody>
      </p:sp>
      <p:sp>
        <p:nvSpPr>
          <p:cNvPr id="3" name="Text Placeholder 2"/>
          <p:cNvSpPr>
            <a:spLocks noGrp="1"/>
          </p:cNvSpPr>
          <p:nvPr>
            <p:ph type="body" idx="1"/>
          </p:nvPr>
        </p:nvSpPr>
        <p:spPr>
          <a:xfrm>
            <a:off x="762000" y="5196840"/>
            <a:ext cx="7543800" cy="914400"/>
          </a:xfrm>
        </p:spPr>
        <p:txBody>
          <a:bodyPr>
            <a:normAutofit/>
          </a:bodyPr>
          <a:lstStyle/>
          <a:p>
            <a:r>
              <a:rPr lang="en-US" dirty="0">
                <a:hlinkClick r:id="rId2"/>
              </a:rPr>
              <a:t>https://rptsvr1.tea.texas.gov/perfreport/account</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37560"/>
            <a:ext cx="1615440" cy="1615440"/>
          </a:xfrm>
          <a:prstGeom prst="rect">
            <a:avLst/>
          </a:prstGeom>
        </p:spPr>
      </p:pic>
    </p:spTree>
    <p:extLst>
      <p:ext uri="{BB962C8B-B14F-4D97-AF65-F5344CB8AC3E}">
        <p14:creationId xmlns:p14="http://schemas.microsoft.com/office/powerpoint/2010/main" val="119752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61168" cy="1600200"/>
          </a:xfrm>
        </p:spPr>
        <p:txBody>
          <a:bodyPr>
            <a:normAutofit/>
          </a:bodyPr>
          <a:lstStyle/>
          <a:p>
            <a:pPr algn="ctr"/>
            <a:r>
              <a:rPr lang="en-US" sz="4400" dirty="0" smtClean="0"/>
              <a:t>Region One ESC</a:t>
            </a:r>
            <a:endParaRPr lang="en-US" sz="4400" dirty="0"/>
          </a:p>
        </p:txBody>
      </p:sp>
      <p:pic>
        <p:nvPicPr>
          <p:cNvPr id="3" name="Picture 2" descr="region01 (dragged).pdf"/>
          <p:cNvPicPr>
            <a:picLocks noChangeAspect="1"/>
          </p:cNvPicPr>
          <p:nvPr/>
        </p:nvPicPr>
        <p:blipFill rotWithShape="1">
          <a:blip r:embed="rId2">
            <a:extLst>
              <a:ext uri="{28A0092B-C50C-407E-A947-70E740481C1C}">
                <a14:useLocalDpi xmlns:a14="http://schemas.microsoft.com/office/drawing/2010/main" val="0"/>
              </a:ext>
            </a:extLst>
          </a:blip>
          <a:srcRect t="13987" b="27506"/>
          <a:stretch/>
        </p:blipFill>
        <p:spPr>
          <a:xfrm>
            <a:off x="1221394" y="437947"/>
            <a:ext cx="6505252" cy="4925512"/>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74782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133297" y="6192710"/>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23509"/>
          <a:stretch/>
        </p:blipFill>
        <p:spPr>
          <a:xfrm rot="16200000">
            <a:off x="2351651" y="-980434"/>
            <a:ext cx="4437162" cy="7542135"/>
          </a:xfrm>
          <a:prstGeom prst="rect">
            <a:avLst/>
          </a:prstGeom>
        </p:spPr>
      </p:pic>
    </p:spTree>
    <p:extLst>
      <p:ext uri="{BB962C8B-B14F-4D97-AF65-F5344CB8AC3E}">
        <p14:creationId xmlns:p14="http://schemas.microsoft.com/office/powerpoint/2010/main" val="63545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6"/>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055782" y="6172200"/>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46223" t="4302" b="4679"/>
          <a:stretch/>
        </p:blipFill>
        <p:spPr>
          <a:xfrm rot="16200000">
            <a:off x="2569633" y="-1527545"/>
            <a:ext cx="4047735" cy="8907108"/>
          </a:xfrm>
          <a:prstGeom prst="rect">
            <a:avLst/>
          </a:prstGeom>
        </p:spPr>
      </p:pic>
      <p:sp>
        <p:nvSpPr>
          <p:cNvPr id="5" name="Rectangle 4"/>
          <p:cNvSpPr/>
          <p:nvPr/>
        </p:nvSpPr>
        <p:spPr>
          <a:xfrm>
            <a:off x="8569811" y="2647055"/>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8569811" y="3499796"/>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8569811" y="4352537"/>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Striped Right Arrow 7"/>
          <p:cNvSpPr/>
          <p:nvPr/>
        </p:nvSpPr>
        <p:spPr>
          <a:xfrm>
            <a:off x="7833899" y="2504613"/>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7833899" y="341076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7860517" y="425163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92605" y="2647055"/>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2492605" y="3499796"/>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2492605" y="4352537"/>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Striped Right Arrow 13"/>
          <p:cNvSpPr/>
          <p:nvPr/>
        </p:nvSpPr>
        <p:spPr>
          <a:xfrm rot="10800000">
            <a:off x="3202872" y="2469002"/>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3215716" y="3375158"/>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0800000">
            <a:off x="3215716" y="425163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430256" y="2260597"/>
            <a:ext cx="684803"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19" name="TextBox 18"/>
          <p:cNvSpPr txBox="1"/>
          <p:nvPr/>
        </p:nvSpPr>
        <p:spPr>
          <a:xfrm>
            <a:off x="8432720" y="3130464"/>
            <a:ext cx="684803"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sp>
        <p:nvSpPr>
          <p:cNvPr id="20" name="TextBox 19"/>
          <p:cNvSpPr txBox="1"/>
          <p:nvPr/>
        </p:nvSpPr>
        <p:spPr>
          <a:xfrm>
            <a:off x="8432720" y="3983205"/>
            <a:ext cx="684803" cy="369332"/>
          </a:xfrm>
          <a:prstGeom prst="rect">
            <a:avLst/>
          </a:prstGeom>
          <a:noFill/>
        </p:spPr>
        <p:txBody>
          <a:bodyPr wrap="none" rtlCol="0">
            <a:spAutoFit/>
          </a:bodyPr>
          <a:lstStyle/>
          <a:p>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2447556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12"/>
          <a:stretch/>
        </p:blipFill>
        <p:spPr>
          <a:xfrm rot="16200000">
            <a:off x="2984886" y="-1266986"/>
            <a:ext cx="3206794" cy="8675235"/>
          </a:xfrm>
          <a:prstGeom prst="rect">
            <a:avLst/>
          </a:prstGeom>
        </p:spPr>
      </p:pic>
      <p:sp>
        <p:nvSpPr>
          <p:cNvPr id="3" name="Rectangle 2"/>
          <p:cNvSpPr/>
          <p:nvPr/>
        </p:nvSpPr>
        <p:spPr>
          <a:xfrm>
            <a:off x="7086118" y="2279080"/>
            <a:ext cx="569738" cy="138881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triped Right Arrow 3"/>
          <p:cNvSpPr/>
          <p:nvPr/>
        </p:nvSpPr>
        <p:spPr>
          <a:xfrm rot="5400000">
            <a:off x="7066888" y="1649961"/>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65302" y="2374040"/>
            <a:ext cx="522259" cy="1293851"/>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Striped Right Arrow 5"/>
          <p:cNvSpPr/>
          <p:nvPr/>
        </p:nvSpPr>
        <p:spPr>
          <a:xfrm rot="5400000">
            <a:off x="2057914" y="174943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Index 2</a:t>
            </a: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
        <p:nvSpPr>
          <p:cNvPr id="10" name="TextBox 9"/>
          <p:cNvSpPr txBox="1"/>
          <p:nvPr/>
        </p:nvSpPr>
        <p:spPr>
          <a:xfrm>
            <a:off x="7089753" y="3673154"/>
            <a:ext cx="569387"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912770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stretch>
            <a:fillRect/>
          </a:stretch>
        </p:blipFill>
        <p:spPr>
          <a:xfrm rot="16200000">
            <a:off x="2522189" y="-1345185"/>
            <a:ext cx="4224739" cy="8535198"/>
          </a:xfrm>
          <a:prstGeom prst="rect">
            <a:avLst/>
          </a:prstGeom>
        </p:spPr>
      </p:pic>
      <p:sp>
        <p:nvSpPr>
          <p:cNvPr id="4" name="Rectangle 3"/>
          <p:cNvSpPr/>
          <p:nvPr/>
        </p:nvSpPr>
        <p:spPr>
          <a:xfrm>
            <a:off x="7756762" y="2611444"/>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triped Right Arrow 4"/>
          <p:cNvSpPr/>
          <p:nvPr/>
        </p:nvSpPr>
        <p:spPr>
          <a:xfrm rot="5400000">
            <a:off x="7606940" y="900494"/>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92605" y="2611443"/>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2445125" y="1060524"/>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8632" y="3594757"/>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2504475" y="3594756"/>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7768632" y="4595740"/>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2504475" y="4595739"/>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8231547" y="2480874"/>
            <a:ext cx="67061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sp>
        <p:nvSpPr>
          <p:cNvPr id="13" name="TextBox 12"/>
          <p:cNvSpPr txBox="1"/>
          <p:nvPr/>
        </p:nvSpPr>
        <p:spPr>
          <a:xfrm>
            <a:off x="8231547" y="3462276"/>
            <a:ext cx="670611" cy="523220"/>
          </a:xfrm>
          <a:prstGeom prst="rect">
            <a:avLst/>
          </a:prstGeom>
          <a:solidFill>
            <a:schemeClr val="bg1"/>
          </a:solidFill>
        </p:spPr>
        <p:txBody>
          <a:bodyPr wrap="square" rtlCol="0">
            <a:spAutoFit/>
          </a:bodyPr>
          <a:lstStyle/>
          <a:p>
            <a:r>
              <a:rPr lang="en-US" sz="1400" b="1" dirty="0" smtClean="0">
                <a:solidFill>
                  <a:srgbClr val="FF0000"/>
                </a:solidFill>
              </a:rPr>
              <a:t>-3%</a:t>
            </a:r>
          </a:p>
          <a:p>
            <a:r>
              <a:rPr lang="en-US" sz="1400" b="1" dirty="0" smtClean="0">
                <a:solidFill>
                  <a:srgbClr val="FF0000"/>
                </a:solidFill>
              </a:rPr>
              <a:t>+1%</a:t>
            </a:r>
            <a:endParaRPr lang="en-US" sz="1400" b="1" dirty="0">
              <a:solidFill>
                <a:srgbClr val="FF0000"/>
              </a:solidFill>
            </a:endParaRPr>
          </a:p>
        </p:txBody>
      </p:sp>
      <p:sp>
        <p:nvSpPr>
          <p:cNvPr id="14" name="TextBox 13"/>
          <p:cNvSpPr txBox="1"/>
          <p:nvPr/>
        </p:nvSpPr>
        <p:spPr>
          <a:xfrm>
            <a:off x="8223327" y="4464700"/>
            <a:ext cx="67883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679802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pic>
        <p:nvPicPr>
          <p:cNvPr id="5" name="Picture 4"/>
          <p:cNvPicPr>
            <a:picLocks noChangeAspect="1"/>
          </p:cNvPicPr>
          <p:nvPr/>
        </p:nvPicPr>
        <p:blipFill>
          <a:blip r:embed="rId3"/>
          <a:stretch>
            <a:fillRect/>
          </a:stretch>
        </p:blipFill>
        <p:spPr>
          <a:xfrm rot="16200000">
            <a:off x="2544817" y="-1544611"/>
            <a:ext cx="4118255" cy="8893044"/>
          </a:xfrm>
          <a:prstGeom prst="rect">
            <a:avLst/>
          </a:prstGeom>
        </p:spPr>
      </p:pic>
      <p:sp>
        <p:nvSpPr>
          <p:cNvPr id="6" name="Rectangle 5"/>
          <p:cNvSpPr/>
          <p:nvPr/>
        </p:nvSpPr>
        <p:spPr>
          <a:xfrm>
            <a:off x="6593546" y="1911101"/>
            <a:ext cx="419085" cy="75969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6759115" y="781792"/>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80966" y="1911101"/>
            <a:ext cx="462937" cy="759693"/>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Striped Right Arrow 8"/>
          <p:cNvSpPr/>
          <p:nvPr/>
        </p:nvSpPr>
        <p:spPr>
          <a:xfrm rot="5400000">
            <a:off x="1614257" y="90949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80966" y="3004097"/>
            <a:ext cx="462937" cy="1091117"/>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6602599" y="2992225"/>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7109650" y="3645084"/>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954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2016</a:t>
            </a:r>
            <a:r>
              <a:rPr lang="en-US" dirty="0" smtClean="0"/>
              <a:t> PBMAS</a:t>
            </a:r>
            <a:endParaRPr lang="en-US" dirty="0"/>
          </a:p>
        </p:txBody>
      </p:sp>
      <p:sp>
        <p:nvSpPr>
          <p:cNvPr id="3" name="Text Placeholder 2"/>
          <p:cNvSpPr>
            <a:spLocks noGrp="1"/>
          </p:cNvSpPr>
          <p:nvPr>
            <p:ph type="body" idx="1"/>
          </p:nvPr>
        </p:nvSpPr>
        <p:spPr>
          <a:xfrm>
            <a:off x="761999" y="4953000"/>
            <a:ext cx="7360675" cy="914400"/>
          </a:xfrm>
        </p:spPr>
        <p:txBody>
          <a:bodyPr>
            <a:normAutofit/>
          </a:bodyPr>
          <a:lstStyle/>
          <a:p>
            <a:r>
              <a:rPr lang="en-US" dirty="0" smtClean="0"/>
              <a:t>Performance Based Monitoring Analysis System</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135224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lstStyle/>
          <a:p>
            <a:pPr algn="ctr"/>
            <a:r>
              <a:rPr lang="en-US" dirty="0" smtClean="0"/>
              <a:t>PBMAS Reports</a:t>
            </a:r>
            <a:endParaRPr lang="en-US" dirty="0"/>
          </a:p>
        </p:txBody>
      </p:sp>
      <p:sp>
        <p:nvSpPr>
          <p:cNvPr id="5" name="TextBox 4"/>
          <p:cNvSpPr txBox="1"/>
          <p:nvPr/>
        </p:nvSpPr>
        <p:spPr>
          <a:xfrm>
            <a:off x="850605" y="1307987"/>
            <a:ext cx="7391874" cy="954107"/>
          </a:xfrm>
          <a:prstGeom prst="rect">
            <a:avLst/>
          </a:prstGeom>
          <a:noFill/>
        </p:spPr>
        <p:txBody>
          <a:bodyPr wrap="square" rtlCol="0">
            <a:spAutoFit/>
          </a:bodyPr>
          <a:lstStyle/>
          <a:p>
            <a:pPr algn="ctr"/>
            <a:r>
              <a:rPr lang="en-US" sz="2800" dirty="0">
                <a:hlinkClick r:id="rId2"/>
              </a:rPr>
              <a:t>https://</a:t>
            </a:r>
            <a:r>
              <a:rPr lang="en-US" sz="2800" dirty="0" smtClean="0">
                <a:hlinkClick r:id="rId2"/>
              </a:rPr>
              <a:t>goo.gl/RKDUya</a:t>
            </a:r>
            <a:endParaRPr lang="en-US" sz="2800" dirty="0" smtClean="0"/>
          </a:p>
          <a:p>
            <a:pPr algn="ctr"/>
            <a:endParaRPr lang="en-US" sz="2800" dirty="0"/>
          </a:p>
        </p:txBody>
      </p:sp>
      <p:pic>
        <p:nvPicPr>
          <p:cNvPr id="6" name="Picture 5" descr="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73" y="2327607"/>
            <a:ext cx="2244393" cy="2244393"/>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71947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867" y="1181529"/>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1</a:t>
            </a:r>
          </a:p>
        </p:txBody>
      </p:sp>
      <p:sp>
        <p:nvSpPr>
          <p:cNvPr id="7" name="Right Arrow Callout 6"/>
          <p:cNvSpPr/>
          <p:nvPr/>
        </p:nvSpPr>
        <p:spPr>
          <a:xfrm>
            <a:off x="2641036" y="2402453"/>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610104" y="2674175"/>
            <a:ext cx="1122218" cy="716973"/>
          </a:xfrm>
          <a:prstGeom prst="lef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25 mph</a:t>
            </a:r>
          </a:p>
        </p:txBody>
      </p:sp>
      <p:sp>
        <p:nvSpPr>
          <p:cNvPr id="2" name="Folded Corner 1"/>
          <p:cNvSpPr/>
          <p:nvPr/>
        </p:nvSpPr>
        <p:spPr>
          <a:xfrm rot="20228679">
            <a:off x="3898655" y="1667878"/>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300" dirty="0">
                <a:ln>
                  <a:solidFill>
                    <a:schemeClr val="tx1"/>
                  </a:solidFill>
                </a:ln>
                <a:solidFill>
                  <a:schemeClr val="tx1"/>
                </a:solidFill>
              </a:rPr>
              <a:t>Gap will widen</a:t>
            </a:r>
          </a:p>
        </p:txBody>
      </p:sp>
    </p:spTree>
    <p:extLst>
      <p:ext uri="{BB962C8B-B14F-4D97-AF65-F5344CB8AC3E}">
        <p14:creationId xmlns:p14="http://schemas.microsoft.com/office/powerpoint/2010/main" val="1646660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1105"/>
          <p:cNvGrpSpPr/>
          <p:nvPr/>
        </p:nvGrpSpPr>
        <p:grpSpPr>
          <a:xfrm>
            <a:off x="2187074" y="1078456"/>
            <a:ext cx="5029514" cy="4346816"/>
            <a:chOff x="1418507" y="4195"/>
            <a:chExt cx="5029514" cy="4346816"/>
          </a:xfrm>
        </p:grpSpPr>
        <p:sp>
          <p:nvSpPr>
            <p:cNvPr id="4" name="Shape 1106"/>
            <p:cNvSpPr/>
            <p:nvPr/>
          </p:nvSpPr>
          <p:spPr>
            <a:xfrm>
              <a:off x="3208259" y="4195"/>
              <a:ext cx="1450007" cy="942504"/>
            </a:xfrm>
            <a:prstGeom prst="roundRect">
              <a:avLst>
                <a:gd name="adj" fmla="val 16667"/>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07"/>
            <p:cNvSpPr txBox="1"/>
            <p:nvPr/>
          </p:nvSpPr>
          <p:spPr>
            <a:xfrm>
              <a:off x="3254268" y="5020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dirty="0">
                  <a:solidFill>
                    <a:schemeClr val="lt1"/>
                  </a:solidFill>
                  <a:latin typeface="Calibri"/>
                  <a:ea typeface="Calibri"/>
                  <a:cs typeface="Calibri"/>
                  <a:sym typeface="Calibri"/>
                </a:rPr>
                <a:t>Special Education</a:t>
              </a:r>
            </a:p>
          </p:txBody>
        </p:sp>
        <p:sp>
          <p:nvSpPr>
            <p:cNvPr id="6" name="Shape 1108"/>
            <p:cNvSpPr/>
            <p:nvPr/>
          </p:nvSpPr>
          <p:spPr>
            <a:xfrm>
              <a:off x="2051406" y="475447"/>
              <a:ext cx="3763715" cy="3763715"/>
            </a:xfrm>
            <a:custGeom>
              <a:avLst/>
              <a:gdLst/>
              <a:ahLst/>
              <a:cxnLst/>
              <a:rect l="0" t="0" r="0" b="0"/>
              <a:pathLst>
                <a:path w="120000" h="120000" extrusionOk="0">
                  <a:moveTo>
                    <a:pt x="89299" y="7640"/>
                  </a:moveTo>
                  <a:lnTo>
                    <a:pt x="89298" y="7640"/>
                  </a:lnTo>
                  <a:cubicBezTo>
                    <a:pt x="95462" y="11088"/>
                    <a:pt x="100968" y="15599"/>
                    <a:pt x="105563" y="20962"/>
                  </a:cubicBezTo>
                </a:path>
              </a:pathLst>
            </a:custGeom>
            <a:no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109"/>
            <p:cNvSpPr/>
            <p:nvPr/>
          </p:nvSpPr>
          <p:spPr>
            <a:xfrm>
              <a:off x="4998014" y="1304525"/>
              <a:ext cx="1450007" cy="942504"/>
            </a:xfrm>
            <a:prstGeom prst="roundRect">
              <a:avLst>
                <a:gd name="adj" fmla="val 16667"/>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110"/>
            <p:cNvSpPr txBox="1"/>
            <p:nvPr/>
          </p:nvSpPr>
          <p:spPr>
            <a:xfrm>
              <a:off x="5044023"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Bilingual ESL</a:t>
              </a:r>
            </a:p>
          </p:txBody>
        </p:sp>
        <p:sp>
          <p:nvSpPr>
            <p:cNvPr id="9" name="Shape 1111"/>
            <p:cNvSpPr/>
            <p:nvPr/>
          </p:nvSpPr>
          <p:spPr>
            <a:xfrm>
              <a:off x="2051406" y="475447"/>
              <a:ext cx="3763715" cy="3763715"/>
            </a:xfrm>
            <a:custGeom>
              <a:avLst/>
              <a:gdLst/>
              <a:ahLst/>
              <a:cxnLst/>
              <a:rect l="0" t="0" r="0" b="0"/>
              <a:pathLst>
                <a:path w="120000" h="120000" extrusionOk="0">
                  <a:moveTo>
                    <a:pt x="119855" y="64157"/>
                  </a:moveTo>
                  <a:lnTo>
                    <a:pt x="119855" y="64157"/>
                  </a:lnTo>
                  <a:cubicBezTo>
                    <a:pt x="119305" y="72071"/>
                    <a:pt x="117191" y="79798"/>
                    <a:pt x="113636" y="86890"/>
                  </a:cubicBezTo>
                </a:path>
              </a:pathLst>
            </a:custGeom>
            <a:noFill/>
            <a:ln w="9525"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112"/>
            <p:cNvSpPr/>
            <p:nvPr/>
          </p:nvSpPr>
          <p:spPr>
            <a:xfrm>
              <a:off x="4314389" y="3408507"/>
              <a:ext cx="1450007" cy="942504"/>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13"/>
            <p:cNvSpPr txBox="1"/>
            <p:nvPr/>
          </p:nvSpPr>
          <p:spPr>
            <a:xfrm>
              <a:off x="4360398"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CTE</a:t>
              </a:r>
            </a:p>
          </p:txBody>
        </p:sp>
        <p:sp>
          <p:nvSpPr>
            <p:cNvPr id="12" name="Shape 1114"/>
            <p:cNvSpPr/>
            <p:nvPr/>
          </p:nvSpPr>
          <p:spPr>
            <a:xfrm>
              <a:off x="2051406" y="475447"/>
              <a:ext cx="3763715" cy="3763715"/>
            </a:xfrm>
            <a:custGeom>
              <a:avLst/>
              <a:gdLst/>
              <a:ahLst/>
              <a:cxnLst/>
              <a:rect l="0" t="0" r="0" b="0"/>
              <a:pathLst>
                <a:path w="120000" h="120000" extrusionOk="0">
                  <a:moveTo>
                    <a:pt x="67357" y="119547"/>
                  </a:moveTo>
                  <a:cubicBezTo>
                    <a:pt x="62470" y="120150"/>
                    <a:pt x="57529" y="120150"/>
                    <a:pt x="52642" y="119547"/>
                  </a:cubicBezTo>
                </a:path>
              </a:pathLst>
            </a:custGeom>
            <a:noFill/>
            <a:ln w="9525"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115"/>
            <p:cNvSpPr/>
            <p:nvPr/>
          </p:nvSpPr>
          <p:spPr>
            <a:xfrm>
              <a:off x="2102132" y="3408507"/>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16"/>
            <p:cNvSpPr txBox="1"/>
            <p:nvPr/>
          </p:nvSpPr>
          <p:spPr>
            <a:xfrm>
              <a:off x="2148141"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C Migrant</a:t>
              </a:r>
            </a:p>
          </p:txBody>
        </p:sp>
        <p:sp>
          <p:nvSpPr>
            <p:cNvPr id="15" name="Shape 1117"/>
            <p:cNvSpPr/>
            <p:nvPr/>
          </p:nvSpPr>
          <p:spPr>
            <a:xfrm>
              <a:off x="2051406" y="475447"/>
              <a:ext cx="3763715" cy="3763715"/>
            </a:xfrm>
            <a:custGeom>
              <a:avLst/>
              <a:gdLst/>
              <a:ahLst/>
              <a:cxnLst/>
              <a:rect l="0" t="0" r="0" b="0"/>
              <a:pathLst>
                <a:path w="120000" h="120000" extrusionOk="0">
                  <a:moveTo>
                    <a:pt x="6363" y="86890"/>
                  </a:moveTo>
                  <a:cubicBezTo>
                    <a:pt x="2807" y="79797"/>
                    <a:pt x="693" y="72071"/>
                    <a:pt x="144" y="64156"/>
                  </a:cubicBezTo>
                </a:path>
              </a:pathLst>
            </a:custGeom>
            <a:noFill/>
            <a:ln w="9525" cap="flat" cmpd="sng">
              <a:solidFill>
                <a:srgbClr val="4372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118"/>
            <p:cNvSpPr/>
            <p:nvPr/>
          </p:nvSpPr>
          <p:spPr>
            <a:xfrm>
              <a:off x="1418507" y="1304525"/>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119"/>
            <p:cNvSpPr txBox="1"/>
            <p:nvPr/>
          </p:nvSpPr>
          <p:spPr>
            <a:xfrm>
              <a:off x="1464516"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A At Risk</a:t>
              </a:r>
            </a:p>
          </p:txBody>
        </p:sp>
        <p:sp>
          <p:nvSpPr>
            <p:cNvPr id="18" name="Shape 1120"/>
            <p:cNvSpPr/>
            <p:nvPr/>
          </p:nvSpPr>
          <p:spPr>
            <a:xfrm>
              <a:off x="2051406" y="475447"/>
              <a:ext cx="3763715" cy="3763715"/>
            </a:xfrm>
            <a:custGeom>
              <a:avLst/>
              <a:gdLst/>
              <a:ahLst/>
              <a:cxnLst/>
              <a:rect l="0" t="0" r="0" b="0"/>
              <a:pathLst>
                <a:path w="120000" h="120000" extrusionOk="0">
                  <a:moveTo>
                    <a:pt x="14435" y="20963"/>
                  </a:moveTo>
                  <a:lnTo>
                    <a:pt x="14434" y="20963"/>
                  </a:lnTo>
                  <a:cubicBezTo>
                    <a:pt x="19030" y="15599"/>
                    <a:pt x="24536" y="11089"/>
                    <a:pt x="30699" y="7640"/>
                  </a:cubicBezTo>
                </a:path>
              </a:pathLst>
            </a:custGeom>
            <a:noFill/>
            <a:ln w="9525"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 name="Shape 1121"/>
          <p:cNvSpPr txBox="1"/>
          <p:nvPr/>
        </p:nvSpPr>
        <p:spPr>
          <a:xfrm>
            <a:off x="3608176" y="2419144"/>
            <a:ext cx="2339700" cy="235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Performance </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&amp;</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Effectiveness</a:t>
            </a: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051550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Shape 1477"/>
          <p:cNvSpPr txBox="1"/>
          <p:nvPr/>
        </p:nvSpPr>
        <p:spPr>
          <a:xfrm>
            <a:off x="0" y="378279"/>
            <a:ext cx="9144000" cy="6885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BE</a:t>
            </a:r>
            <a:r>
              <a:rPr lang="en-US" sz="3200" dirty="0">
                <a:solidFill>
                  <a:srgbClr val="000000"/>
                </a:solidFill>
                <a:latin typeface="Calibri"/>
                <a:ea typeface="Calibri"/>
                <a:cs typeface="Calibri"/>
                <a:sym typeface="Calibri"/>
              </a:rPr>
              <a:t>/ESL (Indicators 1-</a:t>
            </a:r>
            <a:r>
              <a:rPr lang="en-US" sz="3200" dirty="0">
                <a:latin typeface="Calibri"/>
                <a:ea typeface="Calibri"/>
                <a:cs typeface="Calibri"/>
                <a:sym typeface="Calibri"/>
              </a:rPr>
              <a:t>9</a:t>
            </a:r>
            <a:r>
              <a:rPr lang="en-US" sz="3200" dirty="0">
                <a:solidFill>
                  <a:srgbClr val="000000"/>
                </a:solidFill>
                <a:latin typeface="Calibri"/>
                <a:ea typeface="Calibri"/>
                <a:cs typeface="Calibri"/>
                <a:sym typeface="Calibri"/>
              </a:rPr>
              <a:t>)</a:t>
            </a:r>
          </a:p>
        </p:txBody>
      </p:sp>
      <p:sp>
        <p:nvSpPr>
          <p:cNvPr id="1478" name="Shape 1478"/>
          <p:cNvSpPr txBox="1"/>
          <p:nvPr/>
        </p:nvSpPr>
        <p:spPr>
          <a:xfrm>
            <a:off x="713620" y="1357586"/>
            <a:ext cx="3822095" cy="4617459"/>
          </a:xfrm>
          <a:prstGeom prst="rect">
            <a:avLst/>
          </a:prstGeom>
          <a:noFill/>
          <a:ln>
            <a:noFill/>
          </a:ln>
        </p:spPr>
        <p:txBody>
          <a:bodyPr lIns="91425" tIns="45700" rIns="91425" bIns="45700" anchor="t" anchorCtr="0">
            <a:noAutofit/>
          </a:bodyPr>
          <a:lstStyle/>
          <a:p>
            <a:pPr marL="342900" marR="0" lvl="0" indent="-349250" algn="l" rtl="0">
              <a:spcBef>
                <a:spcPts val="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are advancing academically </a:t>
            </a:r>
            <a:r>
              <a:rPr lang="en-US" sz="1900" dirty="0" smtClean="0">
                <a:solidFill>
                  <a:srgbClr val="000000"/>
                </a:solidFill>
                <a:latin typeface="Calibri"/>
                <a:ea typeface="Calibri"/>
                <a:cs typeface="Calibri"/>
                <a:sym typeface="Calibri"/>
              </a:rPr>
              <a:t>as per STAAR performance</a:t>
            </a:r>
          </a:p>
          <a:p>
            <a:pPr marL="342900" indent="-349250">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Not Served in BE or ESL are advancing academically as per STAAR </a:t>
            </a:r>
            <a:r>
              <a:rPr lang="en-US" sz="1900" dirty="0" smtClean="0">
                <a:solidFill>
                  <a:srgbClr val="000000"/>
                </a:solidFill>
                <a:latin typeface="Calibri"/>
                <a:ea typeface="Calibri"/>
                <a:cs typeface="Calibri"/>
                <a:sym typeface="Calibri"/>
              </a:rPr>
              <a:t>performance</a:t>
            </a:r>
          </a:p>
          <a:p>
            <a:pPr marL="342900" marR="0" lvl="0" indent="-349250" algn="l" rtl="0">
              <a:spcBef>
                <a:spcPts val="0"/>
              </a:spcBef>
              <a:spcAft>
                <a:spcPts val="0"/>
              </a:spcAft>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are graduating and not dropping out of school</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2-12 are not scoring beginning proficiency level for two consecutive years on TELPAS Reading</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5-12, 5 + years demonstrate progress on TELPAS Composite rating  and are not continuing to be rated B or I</a:t>
            </a:r>
          </a:p>
        </p:txBody>
      </p:sp>
      <p:pic>
        <p:nvPicPr>
          <p:cNvPr id="1479" name="Shape 1479"/>
          <p:cNvPicPr preferRelativeResize="0"/>
          <p:nvPr/>
        </p:nvPicPr>
        <p:blipFill rotWithShape="1">
          <a:blip r:embed="rId3">
            <a:alphaModFix/>
          </a:blip>
          <a:srcRect l="3196" t="2244" r="19871" b="26034"/>
          <a:stretch/>
        </p:blipFill>
        <p:spPr>
          <a:xfrm>
            <a:off x="4813905" y="1224541"/>
            <a:ext cx="3784858" cy="4738410"/>
          </a:xfrm>
          <a:prstGeom prst="rect">
            <a:avLst/>
          </a:prstGeom>
          <a:noFill/>
          <a:ln w="9525" cap="flat" cmpd="sng">
            <a:solidFill>
              <a:srgbClr val="000000"/>
            </a:solidFill>
            <a:prstDash val="solid"/>
            <a:round/>
            <a:headEnd type="none" w="med" len="med"/>
            <a:tailEnd type="none" w="med" len="med"/>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103758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Shape 1484"/>
          <p:cNvPicPr preferRelativeResize="0"/>
          <p:nvPr/>
        </p:nvPicPr>
        <p:blipFill rotWithShape="1">
          <a:blip r:embed="rId3">
            <a:alphaModFix/>
          </a:blip>
          <a:srcRect l="3769" r="25638" b="24098"/>
          <a:stretch/>
        </p:blipFill>
        <p:spPr>
          <a:xfrm>
            <a:off x="184296" y="0"/>
            <a:ext cx="8772175" cy="6858000"/>
          </a:xfrm>
          <a:prstGeom prst="rect">
            <a:avLst/>
          </a:prstGeom>
          <a:noFill/>
          <a:ln>
            <a:noFill/>
          </a:ln>
        </p:spPr>
      </p:pic>
      <p:sp>
        <p:nvSpPr>
          <p:cNvPr id="1485" name="Shape 1485"/>
          <p:cNvSpPr txBox="1"/>
          <p:nvPr/>
        </p:nvSpPr>
        <p:spPr>
          <a:xfrm>
            <a:off x="152946" y="1082525"/>
            <a:ext cx="8803525" cy="4398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6" name="Shape 1486"/>
          <p:cNvSpPr txBox="1"/>
          <p:nvPr/>
        </p:nvSpPr>
        <p:spPr>
          <a:xfrm>
            <a:off x="152946" y="5492600"/>
            <a:ext cx="8803525"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424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00" y="131798"/>
            <a:ext cx="8704497" cy="6726202"/>
            <a:chOff x="59900" y="131798"/>
            <a:chExt cx="8704497" cy="6726202"/>
          </a:xfrm>
        </p:grpSpPr>
        <p:pic>
          <p:nvPicPr>
            <p:cNvPr id="3" name="Picture 2" descr="McAllen I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 y="131798"/>
              <a:ext cx="8704497" cy="6726202"/>
            </a:xfrm>
            <a:prstGeom prst="rect">
              <a:avLst/>
            </a:prstGeom>
          </p:spPr>
        </p:pic>
        <p:sp>
          <p:nvSpPr>
            <p:cNvPr id="4" name="Rectangle 3"/>
            <p:cNvSpPr/>
            <p:nvPr/>
          </p:nvSpPr>
          <p:spPr>
            <a:xfrm>
              <a:off x="1018330" y="539174"/>
              <a:ext cx="1078232" cy="431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7757225" y="1120690"/>
            <a:ext cx="535410" cy="4706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72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is-IS" sz="4400" dirty="0" smtClean="0"/>
              <a:t>2016</a:t>
            </a:r>
            <a:r>
              <a:rPr lang="en-US" sz="4400" dirty="0" smtClean="0"/>
              <a:t>-2017 Staging Framework</a:t>
            </a:r>
            <a:endParaRPr lang="en-US" sz="4400" dirty="0"/>
          </a:p>
        </p:txBody>
      </p:sp>
      <p:sp>
        <p:nvSpPr>
          <p:cNvPr id="3" name="Shape 1343"/>
          <p:cNvSpPr txBox="1">
            <a:spLocks/>
          </p:cNvSpPr>
          <p:nvPr/>
        </p:nvSpPr>
        <p:spPr>
          <a:xfrm>
            <a:off x="628650" y="1602530"/>
            <a:ext cx="7886700" cy="4351338"/>
          </a:xfrm>
          <a:prstGeom prst="rect">
            <a:avLst/>
          </a:prstGeom>
          <a:blipFill rotWithShape="1">
            <a:blip r:embed="rId2">
              <a:alphaModFix/>
            </a:blip>
            <a:stretch>
              <a:fillRect l="-1545" t="-2240"/>
            </a:stretch>
          </a:blipFill>
          <a:ln>
            <a:noFill/>
          </a:ln>
        </p:spPr>
        <p:txBody>
          <a:bodyPr lIns="91425" tIns="45700" rIns="91425" bIns="4570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spcBef>
                <a:spcPts val="0"/>
              </a:spcBef>
              <a:buFont typeface="Arial" pitchFamily="34" charset="0"/>
              <a:buNone/>
            </a:pPr>
            <a:r>
              <a:rPr lang="en-US" sz="2800" smtClean="0">
                <a:latin typeface="Calibri"/>
                <a:ea typeface="Calibri"/>
                <a:cs typeface="Calibri"/>
                <a:sym typeface="Calibri"/>
              </a:rPr>
              <a:t> </a:t>
            </a:r>
            <a:endParaRPr lang="en-US" sz="2800">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1450339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is-IS" sz="4400" dirty="0" smtClean="0"/>
              <a:t>2016</a:t>
            </a:r>
            <a:r>
              <a:rPr lang="en-US" sz="4400" dirty="0" smtClean="0"/>
              <a:t>-2017 Staging Framework</a:t>
            </a:r>
            <a:endParaRPr lang="en-US" sz="4400" dirty="0"/>
          </a:p>
        </p:txBody>
      </p:sp>
      <p:graphicFrame>
        <p:nvGraphicFramePr>
          <p:cNvPr id="5" name="Shape 1357"/>
          <p:cNvGraphicFramePr/>
          <p:nvPr>
            <p:extLst>
              <p:ext uri="{D42A27DB-BD31-4B8C-83A1-F6EECF244321}">
                <p14:modId xmlns:p14="http://schemas.microsoft.com/office/powerpoint/2010/main" val="1720511905"/>
              </p:ext>
            </p:extLst>
          </p:nvPr>
        </p:nvGraphicFramePr>
        <p:xfrm>
          <a:off x="1477434" y="1717516"/>
          <a:ext cx="6095025" cy="2841872"/>
        </p:xfrm>
        <a:graphic>
          <a:graphicData uri="http://schemas.openxmlformats.org/drawingml/2006/table">
            <a:tbl>
              <a:tblPr firstRow="1" firstCol="1" bandRow="1">
                <a:noFill/>
              </a:tblPr>
              <a:tblGrid>
                <a:gridCol w="1219005"/>
                <a:gridCol w="1219005"/>
                <a:gridCol w="1219005"/>
                <a:gridCol w="1219005"/>
                <a:gridCol w="1219005"/>
              </a:tblGrid>
              <a:tr h="354504">
                <a:tc>
                  <a:txBody>
                    <a:bodyPr/>
                    <a:lstStyle/>
                    <a:p>
                      <a:pPr marL="0" marR="0" lvl="0" indent="0" algn="ctr" rtl="0">
                        <a:spcBef>
                          <a:spcPts val="0"/>
                        </a:spcBef>
                        <a:spcAft>
                          <a:spcPts val="0"/>
                        </a:spcAft>
                        <a:buSzPct val="25000"/>
                        <a:buNone/>
                      </a:pPr>
                      <a:r>
                        <a:rPr lang="en-US" sz="1400" b="1" dirty="0" smtClean="0"/>
                        <a:t>STAGE</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a:t>BE/ESL</a:t>
                      </a:r>
                    </a:p>
                  </a:txBody>
                  <a:tcPr marL="51425" marR="51425" marT="0" marB="0" anchor="ctr"/>
                </a:tc>
                <a:tc>
                  <a:txBody>
                    <a:bodyPr/>
                    <a:lstStyle/>
                    <a:p>
                      <a:pPr marL="0" marR="0" lvl="0" indent="0" algn="ctr" rtl="0">
                        <a:spcBef>
                          <a:spcPts val="0"/>
                        </a:spcBef>
                        <a:spcAft>
                          <a:spcPts val="0"/>
                        </a:spcAft>
                        <a:buSzPct val="25000"/>
                        <a:buNone/>
                      </a:pPr>
                      <a:r>
                        <a:rPr lang="en-US" sz="1400" b="1" dirty="0"/>
                        <a:t>CTE</a:t>
                      </a:r>
                    </a:p>
                  </a:txBody>
                  <a:tcPr marL="51425" marR="51425" marT="0" marB="0" anchor="ctr"/>
                </a:tc>
                <a:tc>
                  <a:txBody>
                    <a:bodyPr/>
                    <a:lstStyle/>
                    <a:p>
                      <a:pPr marL="0" marR="0" lvl="0" indent="0" algn="ctr" rtl="0">
                        <a:spcBef>
                          <a:spcPts val="0"/>
                        </a:spcBef>
                        <a:spcAft>
                          <a:spcPts val="0"/>
                        </a:spcAft>
                        <a:buSzPct val="25000"/>
                        <a:buNone/>
                      </a:pPr>
                      <a:r>
                        <a:rPr lang="en-US" sz="1400" b="1" dirty="0"/>
                        <a:t>TITLE</a:t>
                      </a:r>
                    </a:p>
                  </a:txBody>
                  <a:tcPr marL="51425" marR="51425" marT="0" marB="0" anchor="ctr"/>
                </a:tc>
                <a:tc>
                  <a:txBody>
                    <a:bodyPr/>
                    <a:lstStyle/>
                    <a:p>
                      <a:pPr marL="0" marR="0" lvl="0" indent="0" algn="ctr" rtl="0">
                        <a:spcBef>
                          <a:spcPts val="0"/>
                        </a:spcBef>
                        <a:spcAft>
                          <a:spcPts val="0"/>
                        </a:spcAft>
                        <a:buSzPct val="25000"/>
                        <a:buNone/>
                      </a:pPr>
                      <a:r>
                        <a:rPr lang="en-US" sz="1400" b="1" dirty="0" smtClean="0"/>
                        <a:t>SPED</a:t>
                      </a:r>
                      <a:endParaRPr lang="en-US" sz="1400" b="1" baseline="30000" dirty="0"/>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1</a:t>
                      </a:r>
                    </a:p>
                  </a:txBody>
                  <a:tcPr marL="51425" marR="51425" marT="0" marB="0" anchor="ctr"/>
                </a:tc>
                <a:tc>
                  <a:txBody>
                    <a:bodyPr/>
                    <a:lstStyle/>
                    <a:p>
                      <a:pPr marL="0" marR="0" lvl="0" indent="0" algn="ctr" rtl="0">
                        <a:spcBef>
                          <a:spcPts val="0"/>
                        </a:spcBef>
                        <a:spcAft>
                          <a:spcPts val="0"/>
                        </a:spcAft>
                        <a:buSzPct val="25000"/>
                        <a:buNone/>
                      </a:pPr>
                      <a:r>
                        <a:rPr lang="en-US" sz="1400" dirty="0"/>
                        <a:t>0.2 – 1.0</a:t>
                      </a:r>
                    </a:p>
                  </a:txBody>
                  <a:tcPr marL="51425" marR="51425" marT="0" marB="0" anchor="ctr"/>
                </a:tc>
                <a:tc>
                  <a:txBody>
                    <a:bodyPr/>
                    <a:lstStyle/>
                    <a:p>
                      <a:pPr marL="0" marR="0" lvl="0" indent="0" algn="ctr" rtl="0">
                        <a:spcBef>
                          <a:spcPts val="0"/>
                        </a:spcBef>
                        <a:spcAft>
                          <a:spcPts val="0"/>
                        </a:spcAft>
                        <a:buSzPct val="25000"/>
                        <a:buNone/>
                      </a:pPr>
                      <a:r>
                        <a:rPr lang="en-US" sz="1400" dirty="0"/>
                        <a:t>0.2 – 0.8</a:t>
                      </a:r>
                    </a:p>
                  </a:txBody>
                  <a:tcPr marL="51425" marR="51425" marT="0" marB="0" anchor="ctr"/>
                </a:tc>
                <a:tc>
                  <a:txBody>
                    <a:bodyPr/>
                    <a:lstStyle/>
                    <a:p>
                      <a:pPr marL="0" marR="0" lvl="0" indent="0" algn="ctr" rtl="0">
                        <a:spcBef>
                          <a:spcPts val="0"/>
                        </a:spcBef>
                        <a:spcAft>
                          <a:spcPts val="0"/>
                        </a:spcAft>
                        <a:buSzPct val="25000"/>
                        <a:buNone/>
                      </a:pPr>
                      <a:r>
                        <a:rPr lang="en-US" sz="1400"/>
                        <a:t>0.2 – 0.9</a:t>
                      </a:r>
                    </a:p>
                  </a:txBody>
                  <a:tcPr marL="51425" marR="51425" marT="0" marB="0" anchor="ctr"/>
                </a:tc>
                <a:tc>
                  <a:txBody>
                    <a:bodyPr/>
                    <a:lstStyle/>
                    <a:p>
                      <a:pPr marL="0" marR="0" lvl="0" indent="0" algn="ctr" rtl="0">
                        <a:spcBef>
                          <a:spcPts val="0"/>
                        </a:spcBef>
                        <a:spcAft>
                          <a:spcPts val="0"/>
                        </a:spcAft>
                        <a:buSzPct val="25000"/>
                        <a:buNone/>
                      </a:pPr>
                      <a:r>
                        <a:rPr lang="en-US" sz="1400"/>
                        <a:t>0.2 – 1.3</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2</a:t>
                      </a:r>
                    </a:p>
                  </a:txBody>
                  <a:tcPr marL="51425" marR="51425" marT="0" marB="0" anchor="ctr"/>
                </a:tc>
                <a:tc>
                  <a:txBody>
                    <a:bodyPr/>
                    <a:lstStyle/>
                    <a:p>
                      <a:pPr marL="0" marR="0" lvl="0" indent="0" algn="ctr" rtl="0">
                        <a:spcBef>
                          <a:spcPts val="0"/>
                        </a:spcBef>
                        <a:spcAft>
                          <a:spcPts val="0"/>
                        </a:spcAft>
                        <a:buSzPct val="25000"/>
                        <a:buNone/>
                      </a:pPr>
                      <a:r>
                        <a:rPr lang="en-US" sz="1400"/>
                        <a:t>1.1 – 1.6</a:t>
                      </a:r>
                    </a:p>
                  </a:txBody>
                  <a:tcPr marL="51425" marR="51425" marT="0" marB="0" anchor="ctr"/>
                </a:tc>
                <a:tc>
                  <a:txBody>
                    <a:bodyPr/>
                    <a:lstStyle/>
                    <a:p>
                      <a:pPr marL="0" marR="0" lvl="0" indent="0" algn="ctr" rtl="0">
                        <a:spcBef>
                          <a:spcPts val="0"/>
                        </a:spcBef>
                        <a:spcAft>
                          <a:spcPts val="0"/>
                        </a:spcAft>
                        <a:buSzPct val="25000"/>
                        <a:buNone/>
                      </a:pPr>
                      <a:r>
                        <a:rPr lang="en-US" sz="1400" dirty="0"/>
                        <a:t>0.9 – 1.1</a:t>
                      </a:r>
                    </a:p>
                  </a:txBody>
                  <a:tcPr marL="51425" marR="51425" marT="0" marB="0" anchor="ctr"/>
                </a:tc>
                <a:tc>
                  <a:txBody>
                    <a:bodyPr/>
                    <a:lstStyle/>
                    <a:p>
                      <a:pPr marL="0" marR="0" lvl="0" indent="0" algn="ctr" rtl="0">
                        <a:spcBef>
                          <a:spcPts val="0"/>
                        </a:spcBef>
                        <a:spcAft>
                          <a:spcPts val="0"/>
                        </a:spcAft>
                        <a:buSzPct val="25000"/>
                        <a:buNone/>
                      </a:pPr>
                      <a:r>
                        <a:rPr lang="en-US" sz="1400" dirty="0"/>
                        <a:t>1.0 – 1.5</a:t>
                      </a:r>
                    </a:p>
                  </a:txBody>
                  <a:tcPr marL="51425" marR="51425" marT="0" marB="0" anchor="ctr"/>
                </a:tc>
                <a:tc>
                  <a:txBody>
                    <a:bodyPr/>
                    <a:lstStyle/>
                    <a:p>
                      <a:pPr marL="0" marR="0" lvl="0" indent="0" algn="ctr" rtl="0">
                        <a:spcBef>
                          <a:spcPts val="0"/>
                        </a:spcBef>
                        <a:spcAft>
                          <a:spcPts val="0"/>
                        </a:spcAft>
                        <a:buSzPct val="25000"/>
                        <a:buNone/>
                      </a:pPr>
                      <a:r>
                        <a:rPr lang="en-US" sz="1400" dirty="0"/>
                        <a:t>1.4 – 1.5</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3</a:t>
                      </a:r>
                    </a:p>
                  </a:txBody>
                  <a:tcPr marL="51425" marR="51425" marT="0" marB="0" anchor="ctr"/>
                </a:tc>
                <a:tc>
                  <a:txBody>
                    <a:bodyPr/>
                    <a:lstStyle/>
                    <a:p>
                      <a:pPr marL="0" marR="0" lvl="0" indent="0" algn="ctr" rtl="0">
                        <a:spcBef>
                          <a:spcPts val="0"/>
                        </a:spcBef>
                        <a:spcAft>
                          <a:spcPts val="0"/>
                        </a:spcAft>
                        <a:buSzPct val="25000"/>
                        <a:buNone/>
                      </a:pPr>
                      <a:r>
                        <a:rPr lang="en-US" sz="1400"/>
                        <a:t>1.7 – 1.9</a:t>
                      </a:r>
                    </a:p>
                  </a:txBody>
                  <a:tcPr marL="51425" marR="51425" marT="0" marB="0" anchor="ctr"/>
                </a:tc>
                <a:tc>
                  <a:txBody>
                    <a:bodyPr/>
                    <a:lstStyle/>
                    <a:p>
                      <a:pPr marL="0" marR="0" lvl="0" indent="0" algn="ctr" rtl="0">
                        <a:spcBef>
                          <a:spcPts val="0"/>
                        </a:spcBef>
                        <a:spcAft>
                          <a:spcPts val="0"/>
                        </a:spcAft>
                        <a:buSzPct val="25000"/>
                        <a:buNone/>
                      </a:pPr>
                      <a:r>
                        <a:rPr lang="en-US" sz="1400"/>
                        <a:t>1.2 – 1.4</a:t>
                      </a:r>
                    </a:p>
                  </a:txBody>
                  <a:tcPr marL="51425" marR="51425" marT="0" marB="0" anchor="ctr"/>
                </a:tc>
                <a:tc>
                  <a:txBody>
                    <a:bodyPr/>
                    <a:lstStyle/>
                    <a:p>
                      <a:pPr marL="0" marR="0" lvl="0" indent="0" algn="ctr" rtl="0">
                        <a:spcBef>
                          <a:spcPts val="0"/>
                        </a:spcBef>
                        <a:spcAft>
                          <a:spcPts val="0"/>
                        </a:spcAft>
                        <a:buSzPct val="25000"/>
                        <a:buNone/>
                      </a:pPr>
                      <a:r>
                        <a:rPr lang="en-US" sz="1400" dirty="0"/>
                        <a:t>1.6 – 2.2</a:t>
                      </a:r>
                    </a:p>
                  </a:txBody>
                  <a:tcPr marL="51425" marR="51425" marT="0" marB="0" anchor="ctr"/>
                </a:tc>
                <a:tc>
                  <a:txBody>
                    <a:bodyPr/>
                    <a:lstStyle/>
                    <a:p>
                      <a:pPr marL="0" marR="0" lvl="0" indent="0" algn="ctr" rtl="0">
                        <a:spcBef>
                          <a:spcPts val="0"/>
                        </a:spcBef>
                        <a:spcAft>
                          <a:spcPts val="0"/>
                        </a:spcAft>
                        <a:buSzPct val="25000"/>
                        <a:buNone/>
                      </a:pPr>
                      <a:r>
                        <a:rPr lang="en-US" sz="1400" dirty="0"/>
                        <a:t>1.6 – 1.8</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4</a:t>
                      </a:r>
                    </a:p>
                  </a:txBody>
                  <a:tcPr marL="51425" marR="51425" marT="0" marB="0" anchor="ctr"/>
                </a:tc>
                <a:tc>
                  <a:txBody>
                    <a:bodyPr/>
                    <a:lstStyle/>
                    <a:p>
                      <a:pPr marL="0" marR="0" lvl="0" indent="0" algn="ctr" rtl="0">
                        <a:spcBef>
                          <a:spcPts val="0"/>
                        </a:spcBef>
                        <a:spcAft>
                          <a:spcPts val="0"/>
                        </a:spcAft>
                        <a:buSzPct val="25000"/>
                        <a:buNone/>
                      </a:pPr>
                      <a:r>
                        <a:rPr lang="en-US" sz="1400"/>
                        <a:t>2.0 – 3.0</a:t>
                      </a:r>
                    </a:p>
                  </a:txBody>
                  <a:tcPr marL="51425" marR="51425" marT="0" marB="0" anchor="ctr"/>
                </a:tc>
                <a:tc>
                  <a:txBody>
                    <a:bodyPr/>
                    <a:lstStyle/>
                    <a:p>
                      <a:pPr marL="0" marR="0" lvl="0" indent="0" algn="ctr" rtl="0">
                        <a:spcBef>
                          <a:spcPts val="0"/>
                        </a:spcBef>
                        <a:spcAft>
                          <a:spcPts val="0"/>
                        </a:spcAft>
                        <a:buSzPct val="25000"/>
                        <a:buNone/>
                      </a:pPr>
                      <a:r>
                        <a:rPr lang="en-US" sz="1400"/>
                        <a:t>1.5 – 2.1</a:t>
                      </a:r>
                    </a:p>
                  </a:txBody>
                  <a:tcPr marL="51425" marR="51425" marT="0" marB="0" anchor="ctr"/>
                </a:tc>
                <a:tc>
                  <a:txBody>
                    <a:bodyPr/>
                    <a:lstStyle/>
                    <a:p>
                      <a:pPr marL="0" marR="0" lvl="0" indent="0" algn="ctr" rtl="0">
                        <a:spcBef>
                          <a:spcPts val="0"/>
                        </a:spcBef>
                        <a:spcAft>
                          <a:spcPts val="0"/>
                        </a:spcAft>
                        <a:buSzPct val="25000"/>
                        <a:buNone/>
                      </a:pPr>
                      <a:r>
                        <a:rPr lang="en-US" sz="1400"/>
                        <a:t>2.3 – 3.0</a:t>
                      </a:r>
                    </a:p>
                  </a:txBody>
                  <a:tcPr marL="51425" marR="51425" marT="0" marB="0" anchor="ctr"/>
                </a:tc>
                <a:tc>
                  <a:txBody>
                    <a:bodyPr/>
                    <a:lstStyle/>
                    <a:p>
                      <a:pPr marL="0" marR="0" lvl="0" indent="0" algn="ctr" rtl="0">
                        <a:spcBef>
                          <a:spcPts val="0"/>
                        </a:spcBef>
                        <a:spcAft>
                          <a:spcPts val="0"/>
                        </a:spcAft>
                        <a:buSzPct val="25000"/>
                        <a:buNone/>
                      </a:pPr>
                      <a:r>
                        <a:rPr lang="en-US" sz="1400" dirty="0"/>
                        <a:t>1.9 – 2.2</a:t>
                      </a:r>
                    </a:p>
                  </a:txBody>
                  <a:tcPr marL="51425" marR="51425" marT="0" marB="0" anchor="ctr"/>
                </a:tc>
              </a:tr>
            </a:tbl>
          </a:graphicData>
        </a:graphic>
      </p:graphicFrame>
      <p:sp>
        <p:nvSpPr>
          <p:cNvPr id="6" name="Shape 1358"/>
          <p:cNvSpPr/>
          <p:nvPr/>
        </p:nvSpPr>
        <p:spPr>
          <a:xfrm>
            <a:off x="762000" y="972718"/>
            <a:ext cx="7519866" cy="438581"/>
          </a:xfrm>
          <a:prstGeom prst="rect">
            <a:avLst/>
          </a:prstGeom>
          <a:noFill/>
          <a:ln>
            <a:noFill/>
          </a:ln>
        </p:spPr>
        <p:txBody>
          <a:bodyPr lIns="68575" tIns="34275" rIns="68575" bIns="34275" anchor="ctr" anchorCtr="0">
            <a:noAutofit/>
          </a:bodyPr>
          <a:lstStyle/>
          <a:p>
            <a:pPr marR="0" lvl="0" algn="ctr" rtl="0">
              <a:spcBef>
                <a:spcPts val="0"/>
              </a:spcBef>
              <a:spcAft>
                <a:spcPts val="0"/>
              </a:spcAft>
              <a:buSzPct val="25000"/>
              <a:buNone/>
            </a:pPr>
            <a:r>
              <a:rPr lang="en-US" sz="2000" b="1" dirty="0">
                <a:solidFill>
                  <a:schemeClr val="dk1"/>
                </a:solidFill>
                <a:latin typeface="Calibri"/>
                <a:ea typeface="Calibri"/>
                <a:cs typeface="Calibri"/>
                <a:sym typeface="Calibri"/>
              </a:rPr>
              <a:t>Mean Ranges by Program Area for a 90%/10% </a:t>
            </a:r>
            <a:r>
              <a:rPr lang="en-US" sz="2000" b="1" dirty="0" smtClean="0">
                <a:solidFill>
                  <a:schemeClr val="dk1"/>
                </a:solidFill>
                <a:latin typeface="Calibri"/>
                <a:ea typeface="Calibri"/>
                <a:cs typeface="Calibri"/>
                <a:sym typeface="Calibri"/>
              </a:rPr>
              <a:t>Distribution</a:t>
            </a:r>
            <a:endParaRPr lang="en-US" sz="2000" b="1" baseline="30000" dirty="0">
              <a:solidFill>
                <a:srgbClr val="FF0000"/>
              </a:solidFill>
              <a:latin typeface="Calibri"/>
              <a:ea typeface="Calibri"/>
              <a:cs typeface="Calibri"/>
              <a:sym typeface="Calibri"/>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3641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204"/>
          <p:cNvPicPr preferRelativeResize="0"/>
          <p:nvPr/>
        </p:nvPicPr>
        <p:blipFill>
          <a:blip r:embed="rId3">
            <a:alphaModFix/>
          </a:blip>
          <a:stretch>
            <a:fillRect/>
          </a:stretch>
        </p:blipFill>
        <p:spPr>
          <a:xfrm>
            <a:off x="265241" y="0"/>
            <a:ext cx="8613517" cy="6858000"/>
          </a:xfrm>
          <a:prstGeom prst="rect">
            <a:avLst/>
          </a:prstGeom>
          <a:noFill/>
          <a:ln>
            <a:noFill/>
          </a:ln>
        </p:spPr>
      </p:pic>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279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78565728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Shape 179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1792" name="Shape 1792"/>
          <p:cNvSpPr txBox="1"/>
          <p:nvPr/>
        </p:nvSpPr>
        <p:spPr>
          <a:xfrm>
            <a:off x="221653" y="4917936"/>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DATA ANALYSIS</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1793" name="Shape 1793"/>
          <p:cNvGrpSpPr/>
          <p:nvPr/>
        </p:nvGrpSpPr>
        <p:grpSpPr>
          <a:xfrm>
            <a:off x="584116" y="903485"/>
            <a:ext cx="3957196" cy="3624336"/>
            <a:chOff x="2680639" y="204139"/>
            <a:chExt cx="3173118" cy="3173118"/>
          </a:xfrm>
        </p:grpSpPr>
        <p:sp>
          <p:nvSpPr>
            <p:cNvPr id="1794" name="Shape 179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5" name="Shape 179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1796" name="Shape 179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7" name="Shape 179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1798" name="Shape 179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9" name="Shape 179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rgbClr val="D8D8D8"/>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rgbClr val="D8D8D8"/>
                  </a:solidFill>
                  <a:latin typeface="Calibri"/>
                  <a:ea typeface="Calibri"/>
                  <a:cs typeface="Calibri"/>
                  <a:sym typeface="Calibri"/>
                </a:rPr>
                <a:t>HOW</a:t>
              </a:r>
            </a:p>
          </p:txBody>
        </p:sp>
        <p:sp>
          <p:nvSpPr>
            <p:cNvPr id="1800" name="Shape 180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1" name="Shape 180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sp>
          <p:nvSpPr>
            <p:cNvPr id="1802" name="Shape 1802"/>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3" name="Shape 1803"/>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grpSp>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659266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28102" cy="1600200"/>
          </a:xfrm>
        </p:spPr>
        <p:txBody>
          <a:bodyPr/>
          <a:lstStyle/>
          <a:p>
            <a:pPr algn="ctr"/>
            <a:r>
              <a:rPr lang="en-US" dirty="0" smtClean="0"/>
              <a:t>Steps for Data Analysis</a:t>
            </a:r>
            <a:endParaRPr lang="en-US" dirty="0"/>
          </a:p>
        </p:txBody>
      </p:sp>
      <p:graphicFrame>
        <p:nvGraphicFramePr>
          <p:cNvPr id="4" name="Diagram 3"/>
          <p:cNvGraphicFramePr/>
          <p:nvPr>
            <p:extLst>
              <p:ext uri="{D42A27DB-BD31-4B8C-83A1-F6EECF244321}">
                <p14:modId xmlns:p14="http://schemas.microsoft.com/office/powerpoint/2010/main" val="3858655906"/>
              </p:ext>
            </p:extLst>
          </p:nvPr>
        </p:nvGraphicFramePr>
        <p:xfrm>
          <a:off x="1430094" y="7963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366" y="1240905"/>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a:t>
            </a:r>
            <a:r>
              <a:rPr lang="en-US"/>
              <a:t>: Scenario 2</a:t>
            </a:r>
            <a:endParaRPr lang="en-US" dirty="0"/>
          </a:p>
        </p:txBody>
      </p:sp>
      <p:sp>
        <p:nvSpPr>
          <p:cNvPr id="7" name="Right Arrow Callout 6"/>
          <p:cNvSpPr/>
          <p:nvPr/>
        </p:nvSpPr>
        <p:spPr>
          <a:xfrm>
            <a:off x="2593535" y="2461829"/>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62603" y="2733551"/>
            <a:ext cx="1122218" cy="716973"/>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6" name="Folded Corner 5"/>
          <p:cNvSpPr/>
          <p:nvPr/>
        </p:nvSpPr>
        <p:spPr>
          <a:xfrm rot="20228679">
            <a:off x="3851154" y="1727254"/>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300" dirty="0">
                <a:ln>
                  <a:solidFill>
                    <a:schemeClr val="tx1"/>
                  </a:solidFill>
                </a:ln>
                <a:solidFill>
                  <a:schemeClr val="tx1"/>
                </a:solidFill>
              </a:rPr>
              <a:t>Gap will remain the same</a:t>
            </a:r>
          </a:p>
        </p:txBody>
      </p:sp>
    </p:spTree>
    <p:extLst>
      <p:ext uri="{BB962C8B-B14F-4D97-AF65-F5344CB8AC3E}">
        <p14:creationId xmlns:p14="http://schemas.microsoft.com/office/powerpoint/2010/main" val="1893778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pic>
        <p:nvPicPr>
          <p:cNvPr id="2123" name="Shape 2123"/>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124" name="Shape 2124"/>
          <p:cNvSpPr txBox="1"/>
          <p:nvPr/>
        </p:nvSpPr>
        <p:spPr>
          <a:xfrm>
            <a:off x="0" y="1725969"/>
            <a:ext cx="5266480" cy="2462212"/>
          </a:xfrm>
          <a:prstGeom prst="rect">
            <a:avLst/>
          </a:prstGeom>
          <a:solidFill>
            <a:schemeClr val="dk1">
              <a:alpha val="69803"/>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00"/>
              </a:buClr>
              <a:buSzPct val="25000"/>
              <a:buFont typeface="Calibri"/>
              <a:buNone/>
            </a:pPr>
            <a:r>
              <a:rPr lang="en-US" sz="3200" b="1" i="1" u="none" strike="noStrike" cap="none">
                <a:solidFill>
                  <a:srgbClr val="FFFF00"/>
                </a:solidFill>
                <a:latin typeface="Calibri"/>
                <a:ea typeface="Calibri"/>
                <a:cs typeface="Calibri"/>
                <a:sym typeface="Calibri"/>
              </a:rPr>
              <a:t>“A problem properly stated is half solved.”</a:t>
            </a:r>
          </a:p>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FFFF00"/>
              </a:solidFill>
              <a:latin typeface="Calibri"/>
              <a:ea typeface="Calibri"/>
              <a:cs typeface="Calibri"/>
              <a:sym typeface="Calibri"/>
            </a:endParaRPr>
          </a:p>
          <a:p>
            <a:pPr marL="0" marR="0" lvl="0" indent="0" algn="r" rtl="0">
              <a:lnSpc>
                <a:spcPct val="100000"/>
              </a:lnSpc>
              <a:spcBef>
                <a:spcPts val="0"/>
              </a:spcBef>
              <a:spcAft>
                <a:spcPts val="0"/>
              </a:spcAft>
              <a:buClr>
                <a:srgbClr val="FFFF00"/>
              </a:buClr>
              <a:buSzPct val="25000"/>
              <a:buFont typeface="Calibri"/>
              <a:buNone/>
            </a:pPr>
            <a:r>
              <a:rPr lang="en-US" sz="1800" b="1" i="1" u="none" strike="noStrike" cap="none">
                <a:solidFill>
                  <a:srgbClr val="FFFF00"/>
                </a:solidFill>
                <a:latin typeface="Calibri"/>
                <a:ea typeface="Calibri"/>
                <a:cs typeface="Calibri"/>
                <a:sym typeface="Calibri"/>
              </a:rPr>
              <a:t>John Dewey</a:t>
            </a:r>
          </a:p>
        </p:txBody>
      </p:sp>
    </p:spTree>
    <p:extLst>
      <p:ext uri="{BB962C8B-B14F-4D97-AF65-F5344CB8AC3E}">
        <p14:creationId xmlns:p14="http://schemas.microsoft.com/office/powerpoint/2010/main" val="501935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ext uri="{D42A27DB-BD31-4B8C-83A1-F6EECF244321}">
                <p14:modId xmlns:p14="http://schemas.microsoft.com/office/powerpoint/2010/main" val="808467622"/>
              </p:ext>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manageable  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797187" y="410399"/>
            <a:ext cx="7633069"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dirty="0" smtClean="0">
                <a:solidFill>
                  <a:srgbClr val="C00000"/>
                </a:solidFill>
                <a:latin typeface="Calibri"/>
                <a:ea typeface="Calibri"/>
                <a:cs typeface="Calibri"/>
                <a:sym typeface="Calibri"/>
              </a:rPr>
              <a:t>A w</a:t>
            </a:r>
            <a:r>
              <a:rPr lang="en-US" sz="3600" b="1" i="0" u="none" strike="noStrike" cap="none" dirty="0" smtClean="0">
                <a:solidFill>
                  <a:srgbClr val="C00000"/>
                </a:solidFill>
                <a:latin typeface="Calibri"/>
                <a:ea typeface="Calibri"/>
                <a:cs typeface="Calibri"/>
                <a:sym typeface="Calibri"/>
              </a:rPr>
              <a:t>ell </a:t>
            </a:r>
            <a:r>
              <a:rPr lang="en-US" sz="3600" b="1" i="0" u="none" strike="noStrike" cap="none" dirty="0">
                <a:solidFill>
                  <a:srgbClr val="C00000"/>
                </a:solidFill>
                <a:latin typeface="Calibri"/>
                <a:ea typeface="Calibri"/>
                <a:cs typeface="Calibri"/>
                <a:sym typeface="Calibri"/>
              </a:rPr>
              <a:t>written problem statements </a:t>
            </a:r>
            <a:r>
              <a:rPr lang="en-US" sz="3600" b="1" i="0" u="none" strike="noStrike" cap="none" dirty="0" smtClean="0">
                <a:solidFill>
                  <a:srgbClr val="C00000"/>
                </a:solidFill>
                <a:latin typeface="Calibri"/>
                <a:ea typeface="Calibri"/>
                <a:cs typeface="Calibri"/>
                <a:sym typeface="Calibri"/>
              </a:rPr>
              <a:t>is…</a:t>
            </a:r>
            <a:endParaRPr lang="en-US" sz="36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4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749909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Shape 1988"/>
          <p:cNvSpPr txBox="1">
            <a:spLocks noGrp="1"/>
          </p:cNvSpPr>
          <p:nvPr>
            <p:ph type="body" idx="1"/>
          </p:nvPr>
        </p:nvSpPr>
        <p:spPr>
          <a:xfrm>
            <a:off x="783696" y="1600202"/>
            <a:ext cx="4589252" cy="3992928"/>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latin typeface="Calibri"/>
                <a:ea typeface="Calibri"/>
                <a:cs typeface="Calibri"/>
                <a:sym typeface="Calibri"/>
              </a:rPr>
              <a:t>ELLs have a 50% pass rate in reading due to a lack of parental involvement</a:t>
            </a:r>
          </a:p>
        </p:txBody>
      </p:sp>
      <p:sp>
        <p:nvSpPr>
          <p:cNvPr id="1989" name="Shape 198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1990" name="Shape 1990" descr="C:\Users\rdegollado\AppData\Local\Microsoft\Windows\Temporary Internet Files\Content.IE5\S6Y95DZC\Example[1].jpg"/>
          <p:cNvPicPr preferRelativeResize="0"/>
          <p:nvPr/>
        </p:nvPicPr>
        <p:blipFill rotWithShape="1">
          <a:blip r:embed="rId3">
            <a:alphaModFix/>
          </a:blip>
          <a:srcRect/>
          <a:stretch/>
        </p:blipFill>
        <p:spPr>
          <a:xfrm>
            <a:off x="6062091" y="2559811"/>
            <a:ext cx="1572767" cy="2170176"/>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763307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8" name="Shape 2068"/>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069" name="Shape 2069"/>
          <p:cNvSpPr txBox="1"/>
          <p:nvPr/>
        </p:nvSpPr>
        <p:spPr>
          <a:xfrm>
            <a:off x="4589253" y="2690217"/>
            <a:ext cx="4554747"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17365D"/>
                </a:solidFill>
                <a:latin typeface="Calibri"/>
                <a:ea typeface="Calibri"/>
                <a:cs typeface="Calibri"/>
                <a:sym typeface="Calibri"/>
              </a:rPr>
              <a:t>ELLs have a 50% pass rate in reading</a:t>
            </a:r>
          </a:p>
        </p:txBody>
      </p:sp>
      <p:sp>
        <p:nvSpPr>
          <p:cNvPr id="2070" name="Shape 2070"/>
          <p:cNvSpPr/>
          <p:nvPr/>
        </p:nvSpPr>
        <p:spPr>
          <a:xfrm>
            <a:off x="2537972" y="5453109"/>
            <a:ext cx="4550434" cy="143552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REVISED PROBLEM STATEMENT</a:t>
            </a:r>
          </a:p>
        </p:txBody>
      </p:sp>
      <p:sp>
        <p:nvSpPr>
          <p:cNvPr id="7"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3636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pic>
        <p:nvPicPr>
          <p:cNvPr id="2171" name="Shape 217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2172" name="Shape 2172"/>
          <p:cNvSpPr txBox="1"/>
          <p:nvPr/>
        </p:nvSpPr>
        <p:spPr>
          <a:xfrm>
            <a:off x="310328" y="5302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00B050"/>
                </a:solidFill>
                <a:latin typeface="Calibri"/>
                <a:ea typeface="Calibri"/>
                <a:cs typeface="Calibri"/>
                <a:sym typeface="Calibri"/>
              </a:rPr>
              <a:t>NEEDS ASSESSMENT</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173" name="Shape 2173"/>
          <p:cNvGrpSpPr/>
          <p:nvPr/>
        </p:nvGrpSpPr>
        <p:grpSpPr>
          <a:xfrm>
            <a:off x="524762" y="1155943"/>
            <a:ext cx="3446006" cy="3130281"/>
            <a:chOff x="2680639" y="204139"/>
            <a:chExt cx="3173118" cy="3173118"/>
          </a:xfrm>
        </p:grpSpPr>
        <p:sp>
          <p:nvSpPr>
            <p:cNvPr id="2174" name="Shape 217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5" name="Shape 217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2176" name="Shape 217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7" name="Shape 217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2178" name="Shape 217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9" name="Shape 217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HOW</a:t>
              </a:r>
            </a:p>
          </p:txBody>
        </p:sp>
        <p:sp>
          <p:nvSpPr>
            <p:cNvPr id="2180" name="Shape 218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81" name="Shape 218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grpSp>
    </p:spTree>
    <p:extLst>
      <p:ext uri="{BB962C8B-B14F-4D97-AF65-F5344CB8AC3E}">
        <p14:creationId xmlns:p14="http://schemas.microsoft.com/office/powerpoint/2010/main" val="1268435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34145" cy="1600200"/>
          </a:xfrm>
        </p:spPr>
        <p:txBody>
          <a:bodyPr>
            <a:normAutofit fontScale="90000"/>
          </a:bodyPr>
          <a:lstStyle/>
          <a:p>
            <a:r>
              <a:rPr lang="en-US" dirty="0" smtClean="0"/>
              <a:t>Steps for Needs Assessment</a:t>
            </a:r>
            <a:endParaRPr lang="en-US" dirty="0"/>
          </a:p>
        </p:txBody>
      </p:sp>
      <p:graphicFrame>
        <p:nvGraphicFramePr>
          <p:cNvPr id="3" name="Diagram 2"/>
          <p:cNvGraphicFramePr/>
          <p:nvPr>
            <p:extLst>
              <p:ext uri="{D42A27DB-BD31-4B8C-83A1-F6EECF244321}">
                <p14:modId xmlns:p14="http://schemas.microsoft.com/office/powerpoint/2010/main" val="1130074452"/>
              </p:ext>
            </p:extLst>
          </p:nvPr>
        </p:nvGraphicFramePr>
        <p:xfrm>
          <a:off x="1524000" y="76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064876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Shape 2217"/>
          <p:cNvPicPr preferRelativeResize="0"/>
          <p:nvPr/>
        </p:nvPicPr>
        <p:blipFill rotWithShape="1">
          <a:blip r:embed="rId3">
            <a:alphaModFix/>
          </a:blip>
          <a:srcRect/>
          <a:stretch/>
        </p:blipFill>
        <p:spPr>
          <a:xfrm>
            <a:off x="5464614" y="634968"/>
            <a:ext cx="3088252" cy="5174321"/>
          </a:xfrm>
          <a:prstGeom prst="rect">
            <a:avLst/>
          </a:prstGeom>
          <a:noFill/>
          <a:ln>
            <a:noFill/>
          </a:ln>
        </p:spPr>
      </p:pic>
      <p:sp>
        <p:nvSpPr>
          <p:cNvPr id="2218" name="Shape 2218"/>
          <p:cNvSpPr txBox="1"/>
          <p:nvPr/>
        </p:nvSpPr>
        <p:spPr>
          <a:xfrm>
            <a:off x="0" y="2497755"/>
            <a:ext cx="6392488" cy="1862489"/>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600" b="1" i="0" u="none" strike="noStrike" cap="none">
                <a:solidFill>
                  <a:schemeClr val="dk1"/>
                </a:solidFill>
                <a:latin typeface="Calibri"/>
                <a:ea typeface="Calibri"/>
                <a:cs typeface="Calibri"/>
                <a:sym typeface="Calibri"/>
              </a:rPr>
              <a:t>WHY?</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4251545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grpSp>
        <p:nvGrpSpPr>
          <p:cNvPr id="2272" name="Shape 2272"/>
          <p:cNvGrpSpPr/>
          <p:nvPr/>
        </p:nvGrpSpPr>
        <p:grpSpPr>
          <a:xfrm>
            <a:off x="71605" y="1150189"/>
            <a:ext cx="8854137" cy="4727274"/>
            <a:chOff x="2595" y="0"/>
            <a:chExt cx="8854137" cy="3545456"/>
          </a:xfrm>
        </p:grpSpPr>
        <p:sp>
          <p:nvSpPr>
            <p:cNvPr id="2273" name="Shape 22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4" name="Shape 22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5" name="Shape 22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276" name="Shape 2276"/>
            <p:cNvSpPr/>
            <p:nvPr/>
          </p:nvSpPr>
          <p:spPr>
            <a:xfrm>
              <a:off x="182550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7" name="Shape 22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278" name="Shape 22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9" name="Shape 22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280" name="Shape 2280"/>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1" name="Shape 22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282" name="Shape 22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3" name="Shape 22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284" name="Shape 2284"/>
          <p:cNvSpPr txBox="1"/>
          <p:nvPr/>
        </p:nvSpPr>
        <p:spPr>
          <a:xfrm>
            <a:off x="544330" y="353268"/>
            <a:ext cx="7961526"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108388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Shape 2305"/>
          <p:cNvSpPr txBox="1"/>
          <p:nvPr/>
        </p:nvSpPr>
        <p:spPr>
          <a:xfrm>
            <a:off x="0" y="126344"/>
            <a:ext cx="4156003"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10</a:t>
            </a:r>
          </a:p>
        </p:txBody>
      </p:sp>
      <p:sp>
        <p:nvSpPr>
          <p:cNvPr id="2306" name="Shape 2306"/>
          <p:cNvSpPr txBox="1"/>
          <p:nvPr/>
        </p:nvSpPr>
        <p:spPr>
          <a:xfrm>
            <a:off x="4156003" y="126342"/>
            <a:ext cx="1868904"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5</a:t>
            </a:r>
          </a:p>
        </p:txBody>
      </p:sp>
      <p:sp>
        <p:nvSpPr>
          <p:cNvPr id="2307" name="Shape 2307"/>
          <p:cNvSpPr txBox="1"/>
          <p:nvPr/>
        </p:nvSpPr>
        <p:spPr>
          <a:xfrm>
            <a:off x="0" y="5170752"/>
            <a:ext cx="3683477"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REASONS WHY</a:t>
            </a:r>
          </a:p>
        </p:txBody>
      </p:sp>
      <p:sp>
        <p:nvSpPr>
          <p:cNvPr id="2308" name="Shape 2308"/>
          <p:cNvSpPr txBox="1"/>
          <p:nvPr/>
        </p:nvSpPr>
        <p:spPr>
          <a:xfrm>
            <a:off x="3683478" y="5170750"/>
            <a:ext cx="2725947"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MORE</a:t>
            </a:r>
          </a:p>
        </p:txBody>
      </p:sp>
      <p:sp>
        <p:nvSpPr>
          <p:cNvPr id="2309" name="Shape 2309"/>
          <p:cNvSpPr txBox="1"/>
          <p:nvPr/>
        </p:nvSpPr>
        <p:spPr>
          <a:xfrm>
            <a:off x="6654788" y="126342"/>
            <a:ext cx="1868904" cy="62786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30000" b="1" i="0" u="none" strike="noStrike" cap="none">
                <a:solidFill>
                  <a:schemeClr val="dk1"/>
                </a:solidFill>
                <a:latin typeface="Garamond"/>
                <a:ea typeface="Garamond"/>
                <a:cs typeface="Garamond"/>
                <a:sym typeface="Garamond"/>
              </a:rPr>
              <a:t>5</a:t>
            </a:r>
          </a:p>
        </p:txBody>
      </p:sp>
      <p:sp>
        <p:nvSpPr>
          <p:cNvPr id="2310" name="Shape 2310"/>
          <p:cNvSpPr txBox="1"/>
          <p:nvPr/>
        </p:nvSpPr>
        <p:spPr>
          <a:xfrm>
            <a:off x="6409425" y="5170749"/>
            <a:ext cx="2248619" cy="861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17365D"/>
              </a:buClr>
              <a:buSzPct val="25000"/>
              <a:buFont typeface="Calibri"/>
              <a:buNone/>
            </a:pPr>
            <a:r>
              <a:rPr lang="en-US" sz="3600" b="1" i="0" u="none" strike="noStrike" cap="none">
                <a:solidFill>
                  <a:srgbClr val="17365D"/>
                </a:solidFill>
                <a:latin typeface="Calibri"/>
                <a:ea typeface="Calibri"/>
                <a:cs typeface="Calibri"/>
                <a:sym typeface="Calibri"/>
              </a:rPr>
              <a:t>MORE</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9926191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grpSp>
        <p:nvGrpSpPr>
          <p:cNvPr id="2331" name="Shape 2331"/>
          <p:cNvGrpSpPr/>
          <p:nvPr/>
        </p:nvGrpSpPr>
        <p:grpSpPr>
          <a:xfrm>
            <a:off x="71605" y="1150189"/>
            <a:ext cx="8854137" cy="4727156"/>
            <a:chOff x="2595" y="0"/>
            <a:chExt cx="8854137" cy="3545456"/>
          </a:xfrm>
        </p:grpSpPr>
        <p:sp>
          <p:nvSpPr>
            <p:cNvPr id="2332" name="Shape 2332"/>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3" name="Shape 2333"/>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4" name="Shape 2334"/>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35" name="Shape 2335"/>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6" name="Shape 2336"/>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37" name="Shape 2337"/>
            <p:cNvSpPr/>
            <p:nvPr/>
          </p:nvSpPr>
          <p:spPr>
            <a:xfrm>
              <a:off x="3648417"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8" name="Shape 2338"/>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339" name="Shape 2339"/>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0" name="Shape 2340"/>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41" name="Shape 2341"/>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2" name="Shape 2342"/>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43" name="Shape 2343"/>
          <p:cNvSpPr txBox="1"/>
          <p:nvPr/>
        </p:nvSpPr>
        <p:spPr>
          <a:xfrm>
            <a:off x="52174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264470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14" y="1252781"/>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3</a:t>
            </a:r>
          </a:p>
        </p:txBody>
      </p:sp>
      <p:sp>
        <p:nvSpPr>
          <p:cNvPr id="7" name="Right Arrow Callout 6"/>
          <p:cNvSpPr/>
          <p:nvPr/>
        </p:nvSpPr>
        <p:spPr>
          <a:xfrm>
            <a:off x="2569783" y="2473705"/>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38851" y="2745427"/>
            <a:ext cx="1122218" cy="716973"/>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75 mph</a:t>
            </a:r>
          </a:p>
        </p:txBody>
      </p:sp>
      <p:sp>
        <p:nvSpPr>
          <p:cNvPr id="6" name="Folded Corner 5"/>
          <p:cNvSpPr/>
          <p:nvPr/>
        </p:nvSpPr>
        <p:spPr>
          <a:xfrm rot="20228679">
            <a:off x="3827402" y="1739130"/>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a:ln>
                  <a:solidFill>
                    <a:schemeClr val="tx1"/>
                  </a:solidFill>
                </a:ln>
                <a:solidFill>
                  <a:schemeClr val="tx1"/>
                </a:solidFill>
              </a:rPr>
              <a:t>Gap will eventually close</a:t>
            </a:r>
          </a:p>
        </p:txBody>
      </p:sp>
    </p:spTree>
    <p:extLst>
      <p:ext uri="{BB962C8B-B14F-4D97-AF65-F5344CB8AC3E}">
        <p14:creationId xmlns:p14="http://schemas.microsoft.com/office/powerpoint/2010/main" val="2006932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72" name="Shape 2372"/>
          <p:cNvGrpSpPr/>
          <p:nvPr/>
        </p:nvGrpSpPr>
        <p:grpSpPr>
          <a:xfrm>
            <a:off x="71605" y="1150189"/>
            <a:ext cx="8854137" cy="4727274"/>
            <a:chOff x="2595" y="0"/>
            <a:chExt cx="8854137" cy="3545456"/>
          </a:xfrm>
        </p:grpSpPr>
        <p:sp>
          <p:nvSpPr>
            <p:cNvPr id="2373" name="Shape 23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4" name="Shape 23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5" name="Shape 23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76" name="Shape 2376"/>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7" name="Shape 23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78" name="Shape 23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9" name="Shape 23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a:t>
              </a:r>
              <a:r>
                <a:rPr lang="en-US" sz="2400" b="1" i="0" u="none" strike="noStrike" cap="none" smtClean="0">
                  <a:solidFill>
                    <a:srgbClr val="434343"/>
                  </a:solidFill>
                  <a:latin typeface="Calibri"/>
                  <a:ea typeface="Calibri"/>
                  <a:cs typeface="Calibri"/>
                  <a:sym typeface="Calibri"/>
                </a:rPr>
                <a:t>No Control</a:t>
              </a:r>
              <a:endParaRPr lang="en-US" sz="2400" b="1" i="0" u="none" strike="noStrike" cap="none" dirty="0">
                <a:solidFill>
                  <a:srgbClr val="434343"/>
                </a:solidFill>
                <a:latin typeface="Calibri"/>
                <a:ea typeface="Calibri"/>
                <a:cs typeface="Calibri"/>
                <a:sym typeface="Calibri"/>
              </a:endParaRPr>
            </a:p>
          </p:txBody>
        </p:sp>
        <p:sp>
          <p:nvSpPr>
            <p:cNvPr id="2380" name="Shape 2380"/>
            <p:cNvSpPr/>
            <p:nvPr/>
          </p:nvSpPr>
          <p:spPr>
            <a:xfrm>
              <a:off x="547132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1" name="Shape 23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82" name="Shape 23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3" name="Shape 23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84" name="Shape 2384"/>
          <p:cNvSpPr txBox="1"/>
          <p:nvPr/>
        </p:nvSpPr>
        <p:spPr>
          <a:xfrm>
            <a:off x="55198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3035565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4572000"/>
            <a:ext cx="7543800" cy="1600200"/>
          </a:xfrm>
        </p:spPr>
        <p:txBody>
          <a:bodyPr>
            <a:normAutofit/>
          </a:bodyPr>
          <a:lstStyle/>
          <a:p>
            <a:pPr algn="ctr"/>
            <a:r>
              <a:rPr lang="en-US" dirty="0" smtClean="0"/>
              <a:t>Small Group Discussion</a:t>
            </a:r>
            <a:endParaRPr lang="en-US" dirty="0"/>
          </a:p>
        </p:txBody>
      </p:sp>
      <p:sp>
        <p:nvSpPr>
          <p:cNvPr id="3" name="Content Placeholder 2"/>
          <p:cNvSpPr>
            <a:spLocks noGrp="1"/>
          </p:cNvSpPr>
          <p:nvPr>
            <p:ph idx="1"/>
          </p:nvPr>
        </p:nvSpPr>
        <p:spPr/>
        <p:txBody>
          <a:bodyPr>
            <a:normAutofit/>
          </a:bodyPr>
          <a:lstStyle/>
          <a:p>
            <a:r>
              <a:rPr lang="en-US" sz="3600" dirty="0" smtClean="0"/>
              <a:t>How can I use this information at my campus/district?</a:t>
            </a:r>
          </a:p>
          <a:p>
            <a:r>
              <a:rPr lang="en-US" sz="3600" dirty="0" smtClean="0"/>
              <a:t>Why is it important?</a:t>
            </a:r>
            <a:endParaRPr lang="en-US" sz="3600" dirty="0"/>
          </a:p>
        </p:txBody>
      </p:sp>
      <p:sp>
        <p:nvSpPr>
          <p:cNvPr id="6" name="Footer Placeholder 5"/>
          <p:cNvSpPr>
            <a:spLocks noGrp="1"/>
          </p:cNvSpPr>
          <p:nvPr>
            <p:ph type="ftr" sz="quarter" idx="11"/>
          </p:nvPr>
        </p:nvSpPr>
        <p:spPr>
          <a:xfrm>
            <a:off x="2117722" y="6223045"/>
            <a:ext cx="487386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48081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Tickets Out</a:t>
            </a:r>
            <a:endParaRPr lang="en-US" dirty="0"/>
          </a:p>
        </p:txBody>
      </p:sp>
      <p:sp>
        <p:nvSpPr>
          <p:cNvPr id="4" name="Content Placeholder 3"/>
          <p:cNvSpPr>
            <a:spLocks noGrp="1"/>
          </p:cNvSpPr>
          <p:nvPr>
            <p:ph idx="1"/>
          </p:nvPr>
        </p:nvSpPr>
        <p:spPr/>
        <p:txBody>
          <a:bodyPr>
            <a:normAutofit/>
          </a:bodyPr>
          <a:lstStyle/>
          <a:p>
            <a:r>
              <a:rPr lang="en-US" sz="2800" dirty="0" smtClean="0"/>
              <a:t>On a post-it, write a “Tweet” about something you learned today (120 characters or less). </a:t>
            </a:r>
          </a:p>
          <a:p>
            <a:r>
              <a:rPr lang="en-US" sz="2800" dirty="0" smtClean="0"/>
              <a:t>Don’t forget to hash-tag it! </a:t>
            </a:r>
          </a:p>
        </p:txBody>
      </p:sp>
    </p:spTree>
    <p:extLst>
      <p:ext uri="{BB962C8B-B14F-4D97-AF65-F5344CB8AC3E}">
        <p14:creationId xmlns:p14="http://schemas.microsoft.com/office/powerpoint/2010/main" val="243679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a:t>
            </a:r>
            <a:b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you August 8th!</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a:t>
            </a:r>
            <a:r>
              <a:rPr lang="en-US" sz="2000" dirty="0" smtClean="0"/>
              <a:t>esc1bilingual @</a:t>
            </a:r>
            <a:r>
              <a:rPr lang="en-US" sz="2000" dirty="0" err="1" smtClean="0"/>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810527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46" y="556272"/>
            <a:ext cx="8089831" cy="863974"/>
          </a:xfrm>
        </p:spPr>
        <p:txBody>
          <a:bodyPr>
            <a:normAutofit fontScale="90000"/>
          </a:bodyPr>
          <a:lstStyle/>
          <a:p>
            <a:pPr algn="ctr"/>
            <a:r>
              <a:rPr lang="en-US" b="1" dirty="0"/>
              <a:t>ELL Progress</a:t>
            </a:r>
          </a:p>
        </p:txBody>
      </p:sp>
      <p:sp>
        <p:nvSpPr>
          <p:cNvPr id="3" name="Content Placeholder 2"/>
          <p:cNvSpPr>
            <a:spLocks noGrp="1"/>
          </p:cNvSpPr>
          <p:nvPr>
            <p:ph sz="quarter" idx="4294967295"/>
          </p:nvPr>
        </p:nvSpPr>
        <p:spPr>
          <a:xfrm>
            <a:off x="739981" y="1757129"/>
            <a:ext cx="3701033" cy="1602183"/>
          </a:xfrm>
          <a:prstGeom prst="rect">
            <a:avLst/>
          </a:prstGeom>
        </p:spPr>
        <p:txBody>
          <a:bodyPr>
            <a:noAutofit/>
          </a:bodyPr>
          <a:lstStyle/>
          <a:p>
            <a:pPr marL="0" indent="0">
              <a:buNone/>
            </a:pPr>
            <a:r>
              <a:rPr lang="en-US" u="sng" dirty="0"/>
              <a:t>Typical Native Speaker </a:t>
            </a:r>
          </a:p>
          <a:p>
            <a:r>
              <a:rPr lang="en-US" dirty="0"/>
              <a:t>50</a:t>
            </a:r>
            <a:r>
              <a:rPr lang="en-US" baseline="30000" dirty="0"/>
              <a:t>th</a:t>
            </a:r>
            <a:r>
              <a:rPr lang="en-US" dirty="0"/>
              <a:t> percentile in L1</a:t>
            </a:r>
          </a:p>
          <a:p>
            <a:r>
              <a:rPr lang="en-US" dirty="0"/>
              <a:t>One year progress = 10 months</a:t>
            </a:r>
          </a:p>
        </p:txBody>
      </p:sp>
      <p:grpSp>
        <p:nvGrpSpPr>
          <p:cNvPr id="4" name="Group 5"/>
          <p:cNvGrpSpPr>
            <a:grpSpLocks/>
          </p:cNvGrpSpPr>
          <p:nvPr/>
        </p:nvGrpSpPr>
        <p:grpSpPr bwMode="auto">
          <a:xfrm>
            <a:off x="4785857" y="2142835"/>
            <a:ext cx="3114710" cy="2455091"/>
            <a:chOff x="3124200" y="2435423"/>
            <a:chExt cx="2590800" cy="2288977"/>
          </a:xfrm>
        </p:grpSpPr>
        <p:cxnSp>
          <p:nvCxnSpPr>
            <p:cNvPr id="5" name="Straight Arrow Connector 4"/>
            <p:cNvCxnSpPr/>
            <p:nvPr/>
          </p:nvCxnSpPr>
          <p:spPr>
            <a:xfrm flipV="1">
              <a:off x="3276600" y="2590985"/>
              <a:ext cx="2133600" cy="1676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3"/>
            <p:cNvGrpSpPr>
              <a:grpSpLocks/>
            </p:cNvGrpSpPr>
            <p:nvPr/>
          </p:nvGrpSpPr>
          <p:grpSpPr bwMode="auto">
            <a:xfrm>
              <a:off x="3124200" y="2435423"/>
              <a:ext cx="2133600" cy="1608336"/>
              <a:chOff x="2895600" y="2362200"/>
              <a:chExt cx="2133600" cy="1608336"/>
            </a:xfrm>
          </p:grpSpPr>
          <p:sp>
            <p:nvSpPr>
              <p:cNvPr id="14" name="TextBox 5"/>
              <p:cNvSpPr txBox="1">
                <a:spLocks noChangeArrowheads="1"/>
              </p:cNvSpPr>
              <p:nvPr/>
            </p:nvSpPr>
            <p:spPr bwMode="auto">
              <a:xfrm>
                <a:off x="2895600" y="37338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1</a:t>
                </a:r>
              </a:p>
            </p:txBody>
          </p:sp>
          <p:sp>
            <p:nvSpPr>
              <p:cNvPr id="15" name="TextBox 16"/>
              <p:cNvSpPr txBox="1">
                <a:spLocks noChangeArrowheads="1"/>
              </p:cNvSpPr>
              <p:nvPr/>
            </p:nvSpPr>
            <p:spPr bwMode="auto">
              <a:xfrm>
                <a:off x="3200400" y="35052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2</a:t>
                </a:r>
              </a:p>
            </p:txBody>
          </p:sp>
          <p:sp>
            <p:nvSpPr>
              <p:cNvPr id="16" name="TextBox 17"/>
              <p:cNvSpPr txBox="1">
                <a:spLocks noChangeArrowheads="1"/>
              </p:cNvSpPr>
              <p:nvPr/>
            </p:nvSpPr>
            <p:spPr bwMode="auto">
              <a:xfrm>
                <a:off x="3505200" y="32766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3</a:t>
                </a:r>
              </a:p>
            </p:txBody>
          </p:sp>
          <p:sp>
            <p:nvSpPr>
              <p:cNvPr id="17" name="TextBox 18"/>
              <p:cNvSpPr txBox="1">
                <a:spLocks noChangeArrowheads="1"/>
              </p:cNvSpPr>
              <p:nvPr/>
            </p:nvSpPr>
            <p:spPr bwMode="auto">
              <a:xfrm>
                <a:off x="3810000" y="30480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4</a:t>
                </a:r>
              </a:p>
            </p:txBody>
          </p:sp>
          <p:sp>
            <p:nvSpPr>
              <p:cNvPr id="18" name="TextBox 19"/>
              <p:cNvSpPr txBox="1">
                <a:spLocks noChangeArrowheads="1"/>
              </p:cNvSpPr>
              <p:nvPr/>
            </p:nvSpPr>
            <p:spPr bwMode="auto">
              <a:xfrm>
                <a:off x="4114800" y="28194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5</a:t>
                </a:r>
              </a:p>
            </p:txBody>
          </p:sp>
          <p:sp>
            <p:nvSpPr>
              <p:cNvPr id="19" name="TextBox 20"/>
              <p:cNvSpPr txBox="1">
                <a:spLocks noChangeArrowheads="1"/>
              </p:cNvSpPr>
              <p:nvPr/>
            </p:nvSpPr>
            <p:spPr bwMode="auto">
              <a:xfrm>
                <a:off x="4419600" y="25908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6</a:t>
                </a:r>
              </a:p>
            </p:txBody>
          </p:sp>
          <p:sp>
            <p:nvSpPr>
              <p:cNvPr id="20" name="TextBox 21"/>
              <p:cNvSpPr txBox="1">
                <a:spLocks noChangeArrowheads="1"/>
              </p:cNvSpPr>
              <p:nvPr/>
            </p:nvSpPr>
            <p:spPr bwMode="auto">
              <a:xfrm>
                <a:off x="4724400" y="23622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7</a:t>
                </a:r>
              </a:p>
            </p:txBody>
          </p:sp>
        </p:grpSp>
        <p:sp>
          <p:nvSpPr>
            <p:cNvPr id="7" name="Freeform 8"/>
            <p:cNvSpPr/>
            <p:nvPr/>
          </p:nvSpPr>
          <p:spPr>
            <a:xfrm>
              <a:off x="3429000" y="4114853"/>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8" name="Freeform 9"/>
            <p:cNvSpPr/>
            <p:nvPr/>
          </p:nvSpPr>
          <p:spPr>
            <a:xfrm>
              <a:off x="3733800" y="388627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9" name="Freeform 10"/>
            <p:cNvSpPr/>
            <p:nvPr/>
          </p:nvSpPr>
          <p:spPr>
            <a:xfrm>
              <a:off x="4038600" y="365769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0" name="Freeform 11"/>
            <p:cNvSpPr/>
            <p:nvPr/>
          </p:nvSpPr>
          <p:spPr>
            <a:xfrm>
              <a:off x="4343400" y="342911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1" name="Freeform 12"/>
            <p:cNvSpPr/>
            <p:nvPr/>
          </p:nvSpPr>
          <p:spPr>
            <a:xfrm>
              <a:off x="4648200" y="320053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2" name="Freeform 13"/>
            <p:cNvSpPr/>
            <p:nvPr/>
          </p:nvSpPr>
          <p:spPr>
            <a:xfrm>
              <a:off x="4953000" y="297195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3" name="Freeform 14"/>
            <p:cNvSpPr/>
            <p:nvPr/>
          </p:nvSpPr>
          <p:spPr>
            <a:xfrm>
              <a:off x="5257800" y="2743371"/>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grpSp>
      <p:sp>
        <p:nvSpPr>
          <p:cNvPr id="21" name="Content Placeholder 2"/>
          <p:cNvSpPr>
            <a:spLocks noGrp="1"/>
          </p:cNvSpPr>
          <p:nvPr>
            <p:ph sz="quarter" idx="4294967295"/>
          </p:nvPr>
        </p:nvSpPr>
        <p:spPr>
          <a:xfrm>
            <a:off x="739981" y="3532691"/>
            <a:ext cx="3917003" cy="1602183"/>
          </a:xfrm>
          <a:prstGeom prst="rect">
            <a:avLst/>
          </a:prstGeom>
        </p:spPr>
        <p:txBody>
          <a:bodyPr>
            <a:noAutofit/>
          </a:bodyPr>
          <a:lstStyle/>
          <a:p>
            <a:pPr marL="0" indent="0">
              <a:buNone/>
            </a:pPr>
            <a:r>
              <a:rPr lang="en-US" u="sng" dirty="0"/>
              <a:t>English Learners </a:t>
            </a:r>
          </a:p>
          <a:p>
            <a:r>
              <a:rPr lang="en-US" dirty="0"/>
              <a:t>25</a:t>
            </a:r>
            <a:r>
              <a:rPr lang="en-US" baseline="30000" dirty="0"/>
              <a:t>th</a:t>
            </a:r>
            <a:r>
              <a:rPr lang="en-US" dirty="0"/>
              <a:t> percentile in L2</a:t>
            </a:r>
          </a:p>
          <a:p>
            <a:r>
              <a:rPr lang="en-US" dirty="0"/>
              <a:t>1+ year progress = 10 months</a:t>
            </a:r>
          </a:p>
        </p:txBody>
      </p:sp>
      <p:sp>
        <p:nvSpPr>
          <p:cNvPr id="23" name="TextBox 22"/>
          <p:cNvSpPr txBox="1"/>
          <p:nvPr/>
        </p:nvSpPr>
        <p:spPr>
          <a:xfrm>
            <a:off x="618246" y="5783146"/>
            <a:ext cx="1985928" cy="300082"/>
          </a:xfrm>
          <a:prstGeom prst="rect">
            <a:avLst/>
          </a:prstGeom>
          <a:noFill/>
        </p:spPr>
        <p:txBody>
          <a:bodyPr wrap="none" rtlCol="0">
            <a:spAutoFit/>
          </a:bodyPr>
          <a:lstStyle/>
          <a:p>
            <a:r>
              <a:rPr lang="en-US" sz="1350" dirty="0"/>
              <a:t>(Thomas &amp; Collier, 2001)</a:t>
            </a:r>
          </a:p>
        </p:txBody>
      </p:sp>
      <p:sp>
        <p:nvSpPr>
          <p:cNvPr id="24" name="TextBox 23"/>
          <p:cNvSpPr txBox="1"/>
          <p:nvPr/>
        </p:nvSpPr>
        <p:spPr>
          <a:xfrm>
            <a:off x="4431353" y="5708761"/>
            <a:ext cx="4193042" cy="715581"/>
          </a:xfrm>
          <a:prstGeom prst="rect">
            <a:avLst/>
          </a:prstGeom>
          <a:noFill/>
        </p:spPr>
        <p:txBody>
          <a:bodyPr wrap="square" rtlCol="0">
            <a:spAutoFit/>
          </a:bodyPr>
          <a:lstStyle/>
          <a:p>
            <a:r>
              <a:rPr lang="en-US" sz="1350" dirty="0">
                <a:hlinkClick r:id="rId2"/>
              </a:rPr>
              <a:t>http://www.crede.ucsc.edu/research/llaa/1.1_final.html</a:t>
            </a:r>
            <a:endParaRPr lang="en-US" sz="1350" dirty="0"/>
          </a:p>
          <a:p>
            <a:r>
              <a:rPr lang="en-US" sz="1350" dirty="0"/>
              <a:t> </a:t>
            </a:r>
          </a:p>
          <a:p>
            <a:endParaRPr lang="en-US" sz="1350" dirty="0"/>
          </a:p>
        </p:txBody>
      </p:sp>
    </p:spTree>
    <p:extLst>
      <p:ext uri="{BB962C8B-B14F-4D97-AF65-F5344CB8AC3E}">
        <p14:creationId xmlns:p14="http://schemas.microsoft.com/office/powerpoint/2010/main" val="2141224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as and collier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703859"/>
            <a:ext cx="7026801" cy="4861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234291" y="5680040"/>
            <a:ext cx="2923797" cy="338554"/>
          </a:xfrm>
          <a:prstGeom prst="rect">
            <a:avLst/>
          </a:prstGeom>
          <a:noFill/>
        </p:spPr>
        <p:txBody>
          <a:bodyPr wrap="none" rtlCol="0">
            <a:spAutoFit/>
          </a:bodyPr>
          <a:lstStyle/>
          <a:p>
            <a:pPr algn="r"/>
            <a:r>
              <a:rPr lang="en-US" sz="1600" i="1" dirty="0"/>
              <a:t>W. Thomas and V. Collier, 2002</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2017</a:t>
            </a:r>
            <a:r>
              <a:rPr lang="en-US" b="0" dirty="0" smtClean="0"/>
              <a:t> </a:t>
            </a:r>
            <a:r>
              <a:rPr lang="en-US" b="0" dirty="0"/>
              <a:t>Region One Education Service Center</a:t>
            </a:r>
          </a:p>
        </p:txBody>
      </p:sp>
    </p:spTree>
    <p:extLst>
      <p:ext uri="{BB962C8B-B14F-4D97-AF65-F5344CB8AC3E}">
        <p14:creationId xmlns:p14="http://schemas.microsoft.com/office/powerpoint/2010/main" val="3662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 GT = Equity</a:t>
            </a:r>
          </a:p>
        </p:txBody>
      </p:sp>
    </p:spTree>
    <p:extLst>
      <p:ext uri="{BB962C8B-B14F-4D97-AF65-F5344CB8AC3E}">
        <p14:creationId xmlns:p14="http://schemas.microsoft.com/office/powerpoint/2010/main" val="1409010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5402</TotalTime>
  <Words>3073</Words>
  <Application>Microsoft Macintosh PowerPoint</Application>
  <PresentationFormat>On-screen Show (4:3)</PresentationFormat>
  <Paragraphs>476</Paragraphs>
  <Slides>63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Calibri</vt:lpstr>
      <vt:lpstr>Garamond</vt:lpstr>
      <vt:lpstr>Gill Sans MT</vt:lpstr>
      <vt:lpstr>Impact</vt:lpstr>
      <vt:lpstr>Questrial</vt:lpstr>
      <vt:lpstr>Times New Roman</vt:lpstr>
      <vt:lpstr>Arial</vt:lpstr>
      <vt:lpstr>NewsPrint</vt:lpstr>
      <vt:lpstr>ELL Leadership Academy</vt:lpstr>
      <vt:lpstr>The Power of acceleration</vt:lpstr>
      <vt:lpstr>Session Objectives</vt:lpstr>
      <vt:lpstr>The Power of Acceleration: Scenario 1</vt:lpstr>
      <vt:lpstr>The Power of Acceleration: Scenario 2</vt:lpstr>
      <vt:lpstr>The Power of Acceleration: Scenario 3</vt:lpstr>
      <vt:lpstr>ELL Progress</vt:lpstr>
      <vt:lpstr>PowerPoint Presentation</vt:lpstr>
      <vt:lpstr>ELL + GT = Equity</vt:lpstr>
      <vt:lpstr>www.gtequity.org</vt:lpstr>
      <vt:lpstr>Jigsaw Reading</vt:lpstr>
      <vt:lpstr>Jigsaw Reading</vt:lpstr>
      <vt:lpstr>Reflection</vt:lpstr>
      <vt:lpstr>ocrdata.ed.gov</vt:lpstr>
      <vt:lpstr>Guess Who?</vt:lpstr>
      <vt:lpstr>What Can We Do?</vt:lpstr>
      <vt:lpstr>Session Objectives</vt:lpstr>
      <vt:lpstr>ELL Accountability</vt:lpstr>
      <vt:lpstr>Session Objectives</vt:lpstr>
      <vt:lpstr>State Accountability Anticipation Guide</vt:lpstr>
      <vt:lpstr>Texas Accountability Intervention System (TAIS)</vt:lpstr>
      <vt:lpstr>PowerPoint Presentation</vt:lpstr>
      <vt:lpstr>2017 INDEXES AND SAFEGUARDS</vt:lpstr>
      <vt:lpstr>State Accountability Videos</vt:lpstr>
      <vt:lpstr>PowerPoint Presentation</vt:lpstr>
      <vt:lpstr>Index Framework</vt:lpstr>
      <vt:lpstr>Index 1</vt:lpstr>
      <vt:lpstr>Index 2</vt:lpstr>
      <vt:lpstr>Index 3</vt:lpstr>
      <vt:lpstr>Index 4</vt:lpstr>
      <vt:lpstr>Indexes and safeguards reports</vt:lpstr>
      <vt:lpstr>Region One ESC</vt:lpstr>
      <vt:lpstr>Index 1</vt:lpstr>
      <vt:lpstr>Index 1</vt:lpstr>
      <vt:lpstr>Index 2</vt:lpstr>
      <vt:lpstr>Index 2</vt:lpstr>
      <vt:lpstr>Safeguards</vt:lpstr>
      <vt:lpstr>2016 PBMAS</vt:lpstr>
      <vt:lpstr>PBMAS Reports</vt:lpstr>
      <vt:lpstr>PowerPoint Presentation</vt:lpstr>
      <vt:lpstr>PowerPoint Presentation</vt:lpstr>
      <vt:lpstr>PowerPoint Presentation</vt:lpstr>
      <vt:lpstr>PowerPoint Presentation</vt:lpstr>
      <vt:lpstr>2016-2017 Staging Framework</vt:lpstr>
      <vt:lpstr>2016-2017 Staging Framework</vt:lpstr>
      <vt:lpstr>PowerPoint Presentation</vt:lpstr>
      <vt:lpstr>PowerPoint Presentation</vt:lpstr>
      <vt:lpstr>PowerPoint Presentation</vt:lpstr>
      <vt:lpstr>Steps for Data Analysis</vt:lpstr>
      <vt:lpstr>PowerPoint Presentation</vt:lpstr>
      <vt:lpstr>PowerPoint Presentation</vt:lpstr>
      <vt:lpstr>PowerPoint Presentation</vt:lpstr>
      <vt:lpstr>PowerPoint Presentation</vt:lpstr>
      <vt:lpstr>PowerPoint Presentation</vt:lpstr>
      <vt:lpstr>Steps for Needs Assessment</vt:lpstr>
      <vt:lpstr>PowerPoint Presentation</vt:lpstr>
      <vt:lpstr>PowerPoint Presentation</vt:lpstr>
      <vt:lpstr>PowerPoint Presentation</vt:lpstr>
      <vt:lpstr>PowerPoint Presentation</vt:lpstr>
      <vt:lpstr>PowerPoint Presentation</vt:lpstr>
      <vt:lpstr>Small Group Discussion</vt:lpstr>
      <vt:lpstr>Tickets Out</vt:lpstr>
      <vt:lpstr>Thank you!  See you August 8th!</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85</cp:revision>
  <dcterms:created xsi:type="dcterms:W3CDTF">2016-11-01T01:49:00Z</dcterms:created>
  <dcterms:modified xsi:type="dcterms:W3CDTF">2017-08-06T21:37:43Z</dcterms:modified>
</cp:coreProperties>
</file>